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72" r:id="rId3"/>
    <p:sldId id="269" r:id="rId4"/>
    <p:sldId id="265" r:id="rId5"/>
    <p:sldId id="267" r:id="rId6"/>
    <p:sldId id="273" r:id="rId7"/>
    <p:sldId id="274" r:id="rId8"/>
    <p:sldId id="268" r:id="rId9"/>
    <p:sldId id="275" r:id="rId10"/>
    <p:sldId id="279" r:id="rId11"/>
    <p:sldId id="287" r:id="rId12"/>
    <p:sldId id="276" r:id="rId13"/>
    <p:sldId id="284" r:id="rId14"/>
    <p:sldId id="281" r:id="rId15"/>
    <p:sldId id="280" r:id="rId16"/>
    <p:sldId id="282" r:id="rId17"/>
    <p:sldId id="283" r:id="rId18"/>
    <p:sldId id="286" r:id="rId19"/>
    <p:sldId id="285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2B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442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ameron\My%20Documents\Merino%20Conference%202014\WPP%2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ameron\My%20Documents\Merino%20Conference%202014\WPP%2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ameron\My%20Documents\Merino%20Conference%202014\WPP%25.xlsx" TargetMode="External"/></Relationships>
</file>

<file path=ppt/charts/_rels/char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chartUserShapes" Target="../drawings/drawing1.xm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oleObject" Target="file:///C:\Users\Alfonso-Bouroncle\Documents\Agribusiness\Peru\Ovinos%20ideales%20para%20Peru%20-%20comparacion%20carcasa%20vs%20finura%20lana.xlsx" TargetMode="External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ZA"/>
  <c:chart>
    <c:title>
      <c:layout/>
      <c:txPr>
        <a:bodyPr/>
        <a:lstStyle/>
        <a:p>
          <a:pPr>
            <a:defRPr lang="en-ZA"/>
          </a:pPr>
          <a:endParaRPr lang="en-US"/>
        </a:p>
      </c:txPr>
    </c:title>
    <c:plotArea>
      <c:layout>
        <c:manualLayout>
          <c:layoutTarget val="inner"/>
          <c:xMode val="edge"/>
          <c:yMode val="edge"/>
          <c:x val="8.4682852143483728E-2"/>
          <c:y val="0.18121920038852332"/>
          <c:w val="0.87087270341207845"/>
          <c:h val="0.60498286672499269"/>
        </c:manualLayout>
      </c:layout>
      <c:lineChart>
        <c:grouping val="standard"/>
        <c:ser>
          <c:idx val="0"/>
          <c:order val="0"/>
          <c:tx>
            <c:v>Lamb%</c:v>
          </c:tx>
          <c:cat>
            <c:numRef>
              <c:f>Sheet1!$A$4:$A$19</c:f>
              <c:numCache>
                <c:formatCode>General</c:formatCode>
                <c:ptCount val="1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</c:numCache>
            </c:numRef>
          </c:cat>
          <c:val>
            <c:numRef>
              <c:f>Sheet1!$C$4:$C$19</c:f>
              <c:numCache>
                <c:formatCode>General</c:formatCode>
                <c:ptCount val="16"/>
                <c:pt idx="0">
                  <c:v>111</c:v>
                </c:pt>
                <c:pt idx="1">
                  <c:v>108</c:v>
                </c:pt>
                <c:pt idx="2">
                  <c:v>113</c:v>
                </c:pt>
                <c:pt idx="3">
                  <c:v>115</c:v>
                </c:pt>
                <c:pt idx="4">
                  <c:v>109</c:v>
                </c:pt>
                <c:pt idx="5">
                  <c:v>108</c:v>
                </c:pt>
                <c:pt idx="6">
                  <c:v>112</c:v>
                </c:pt>
                <c:pt idx="7">
                  <c:v>116</c:v>
                </c:pt>
                <c:pt idx="8">
                  <c:v>111</c:v>
                </c:pt>
                <c:pt idx="9">
                  <c:v>113</c:v>
                </c:pt>
                <c:pt idx="10">
                  <c:v>128</c:v>
                </c:pt>
                <c:pt idx="11">
                  <c:v>137</c:v>
                </c:pt>
                <c:pt idx="12">
                  <c:v>138</c:v>
                </c:pt>
                <c:pt idx="13">
                  <c:v>138</c:v>
                </c:pt>
                <c:pt idx="14">
                  <c:v>141</c:v>
                </c:pt>
                <c:pt idx="15">
                  <c:v>131</c:v>
                </c:pt>
              </c:numCache>
            </c:numRef>
          </c:val>
        </c:ser>
        <c:marker val="1"/>
        <c:axId val="116617984"/>
        <c:axId val="116619520"/>
      </c:lineChart>
      <c:catAx>
        <c:axId val="1166179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ZA"/>
            </a:pPr>
            <a:endParaRPr lang="en-US"/>
          </a:p>
        </c:txPr>
        <c:crossAx val="116619520"/>
        <c:crosses val="autoZero"/>
        <c:auto val="1"/>
        <c:lblAlgn val="ctr"/>
        <c:lblOffset val="100"/>
      </c:catAx>
      <c:valAx>
        <c:axId val="116619520"/>
        <c:scaling>
          <c:orientation val="minMax"/>
          <c:min val="80"/>
        </c:scaling>
        <c:axPos val="l"/>
        <c:numFmt formatCode="General" sourceLinked="1"/>
        <c:tickLblPos val="nextTo"/>
        <c:txPr>
          <a:bodyPr/>
          <a:lstStyle/>
          <a:p>
            <a:pPr>
              <a:defRPr lang="en-ZA"/>
            </a:pPr>
            <a:endParaRPr lang="en-US"/>
          </a:p>
        </c:txPr>
        <c:crossAx val="116617984"/>
        <c:crosses val="autoZero"/>
        <c:crossBetween val="between"/>
      </c:valAx>
      <c:spPr>
        <a:solidFill>
          <a:schemeClr val="accent3">
            <a:lumMod val="60000"/>
            <a:lumOff val="40000"/>
          </a:schemeClr>
        </a:solidFill>
      </c:spPr>
    </c:plotArea>
    <c:plotVisOnly val="1"/>
    <c:dispBlanksAs val="gap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ZA"/>
  <c:chart>
    <c:title>
      <c:tx>
        <c:rich>
          <a:bodyPr/>
          <a:lstStyle/>
          <a:p>
            <a:pPr>
              <a:defRPr lang="en-ZA"/>
            </a:pPr>
            <a:r>
              <a:rPr lang="en-US"/>
              <a:t>WPP%</a:t>
            </a:r>
          </a:p>
        </c:rich>
      </c:tx>
      <c:layout>
        <c:manualLayout>
          <c:xMode val="edge"/>
          <c:yMode val="edge"/>
          <c:x val="0.40833154010500272"/>
          <c:y val="2.7350235922704476E-2"/>
        </c:manualLayout>
      </c:layout>
    </c:title>
    <c:plotArea>
      <c:layout>
        <c:manualLayout>
          <c:layoutTarget val="inner"/>
          <c:xMode val="edge"/>
          <c:yMode val="edge"/>
          <c:x val="9.5322476256663707E-2"/>
          <c:y val="0.19935701820693"/>
          <c:w val="0.87330519430259235"/>
          <c:h val="0.50068917569547933"/>
        </c:manualLayout>
      </c:layout>
      <c:lineChart>
        <c:grouping val="standard"/>
        <c:ser>
          <c:idx val="0"/>
          <c:order val="0"/>
          <c:tx>
            <c:v>WWP%</c:v>
          </c:tx>
          <c:cat>
            <c:numRef>
              <c:f>Sheet1!$A$4:$A$19</c:f>
              <c:numCache>
                <c:formatCode>General</c:formatCode>
                <c:ptCount val="1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</c:numCache>
            </c:numRef>
          </c:cat>
          <c:val>
            <c:numRef>
              <c:f>Sheet1!$B$4:$B$19</c:f>
              <c:numCache>
                <c:formatCode>General</c:formatCode>
                <c:ptCount val="16"/>
                <c:pt idx="0">
                  <c:v>6.71</c:v>
                </c:pt>
                <c:pt idx="1">
                  <c:v>6.76</c:v>
                </c:pt>
                <c:pt idx="2">
                  <c:v>6.28</c:v>
                </c:pt>
                <c:pt idx="3">
                  <c:v>6.24</c:v>
                </c:pt>
                <c:pt idx="4">
                  <c:v>5.74</c:v>
                </c:pt>
                <c:pt idx="5" formatCode="0.00">
                  <c:v>6</c:v>
                </c:pt>
                <c:pt idx="6">
                  <c:v>6.08</c:v>
                </c:pt>
                <c:pt idx="7">
                  <c:v>5.67</c:v>
                </c:pt>
                <c:pt idx="8">
                  <c:v>5.26</c:v>
                </c:pt>
                <c:pt idx="9">
                  <c:v>5.14</c:v>
                </c:pt>
                <c:pt idx="10">
                  <c:v>5.23</c:v>
                </c:pt>
                <c:pt idx="11">
                  <c:v>5.29</c:v>
                </c:pt>
                <c:pt idx="12">
                  <c:v>5.1199999999999966</c:v>
                </c:pt>
                <c:pt idx="13">
                  <c:v>5.04</c:v>
                </c:pt>
                <c:pt idx="14">
                  <c:v>5.1499999999999995</c:v>
                </c:pt>
                <c:pt idx="15">
                  <c:v>5.09</c:v>
                </c:pt>
              </c:numCache>
            </c:numRef>
          </c:val>
        </c:ser>
        <c:marker val="1"/>
        <c:axId val="116588928"/>
        <c:axId val="116590464"/>
      </c:lineChart>
      <c:catAx>
        <c:axId val="116588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ZA"/>
            </a:pPr>
            <a:endParaRPr lang="en-US"/>
          </a:p>
        </c:txPr>
        <c:crossAx val="116590464"/>
        <c:crosses val="autoZero"/>
        <c:auto val="1"/>
        <c:lblAlgn val="ctr"/>
        <c:lblOffset val="100"/>
      </c:catAx>
      <c:valAx>
        <c:axId val="116590464"/>
        <c:scaling>
          <c:orientation val="minMax"/>
          <c:max val="8"/>
          <c:min val="4"/>
        </c:scaling>
        <c:axPos val="l"/>
        <c:numFmt formatCode="General" sourceLinked="1"/>
        <c:tickLblPos val="nextTo"/>
        <c:txPr>
          <a:bodyPr/>
          <a:lstStyle/>
          <a:p>
            <a:pPr>
              <a:defRPr lang="en-ZA"/>
            </a:pPr>
            <a:endParaRPr lang="en-US"/>
          </a:p>
        </c:txPr>
        <c:crossAx val="116588928"/>
        <c:crosses val="autoZero"/>
        <c:crossBetween val="between"/>
      </c:valAx>
      <c:spPr>
        <a:solidFill>
          <a:schemeClr val="accent3">
            <a:lumMod val="60000"/>
            <a:lumOff val="40000"/>
          </a:schemeClr>
        </a:solidFill>
      </c:spPr>
    </c:plotArea>
    <c:plotVisOnly val="1"/>
    <c:dispBlanksAs val="gap"/>
  </c:chart>
  <c:spPr>
    <a:noFill/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ZA"/>
  <c:style val="10"/>
  <c:chart>
    <c:title>
      <c:tx>
        <c:rich>
          <a:bodyPr/>
          <a:lstStyle/>
          <a:p>
            <a:pPr>
              <a:defRPr lang="en-ZA" sz="1400"/>
            </a:pPr>
            <a:r>
              <a:rPr lang="en-US" sz="1400"/>
              <a:t>Relationship between WPP% and Lamb%</a:t>
            </a:r>
          </a:p>
        </c:rich>
      </c:tx>
      <c:layout>
        <c:manualLayout>
          <c:xMode val="edge"/>
          <c:yMode val="edge"/>
          <c:x val="0.21307866682233734"/>
          <c:y val="0.11972756625562669"/>
        </c:manualLayout>
      </c:layout>
      <c:overlay val="1"/>
    </c:title>
    <c:plotArea>
      <c:layout>
        <c:manualLayout>
          <c:layoutTarget val="inner"/>
          <c:xMode val="edge"/>
          <c:yMode val="edge"/>
          <c:x val="0.14456315035155221"/>
          <c:y val="7.2715091263125989E-2"/>
          <c:w val="0.8026797799700327"/>
          <c:h val="0.74534263348931484"/>
        </c:manualLayout>
      </c:layout>
      <c:scatterChart>
        <c:scatterStyle val="lineMarker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1"/>
            <c:trendlineLbl>
              <c:layout>
                <c:manualLayout>
                  <c:x val="0.14261763256604582"/>
                  <c:y val="0.1181281013739306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lang="en-ZA"/>
                  </a:pPr>
                  <a:endParaRPr lang="en-US"/>
                </a:p>
              </c:txPr>
            </c:trendlineLbl>
          </c:trendline>
          <c:xVal>
            <c:numRef>
              <c:f>Sheet1!$C$4:$C$19</c:f>
              <c:numCache>
                <c:formatCode>General</c:formatCode>
                <c:ptCount val="16"/>
                <c:pt idx="0">
                  <c:v>111</c:v>
                </c:pt>
                <c:pt idx="1">
                  <c:v>108</c:v>
                </c:pt>
                <c:pt idx="2">
                  <c:v>113</c:v>
                </c:pt>
                <c:pt idx="3">
                  <c:v>115</c:v>
                </c:pt>
                <c:pt idx="4">
                  <c:v>109</c:v>
                </c:pt>
                <c:pt idx="5">
                  <c:v>108</c:v>
                </c:pt>
                <c:pt idx="6">
                  <c:v>112</c:v>
                </c:pt>
                <c:pt idx="7">
                  <c:v>116</c:v>
                </c:pt>
                <c:pt idx="8">
                  <c:v>111</c:v>
                </c:pt>
                <c:pt idx="9">
                  <c:v>113</c:v>
                </c:pt>
                <c:pt idx="10">
                  <c:v>128</c:v>
                </c:pt>
                <c:pt idx="11">
                  <c:v>137</c:v>
                </c:pt>
                <c:pt idx="12">
                  <c:v>138</c:v>
                </c:pt>
                <c:pt idx="13">
                  <c:v>138</c:v>
                </c:pt>
                <c:pt idx="14">
                  <c:v>141</c:v>
                </c:pt>
                <c:pt idx="15">
                  <c:v>131</c:v>
                </c:pt>
              </c:numCache>
            </c:numRef>
          </c:xVal>
          <c:yVal>
            <c:numRef>
              <c:f>Sheet1!$B$4:$B$19</c:f>
              <c:numCache>
                <c:formatCode>General</c:formatCode>
                <c:ptCount val="16"/>
                <c:pt idx="0">
                  <c:v>6.71</c:v>
                </c:pt>
                <c:pt idx="1">
                  <c:v>6.76</c:v>
                </c:pt>
                <c:pt idx="2">
                  <c:v>6.28</c:v>
                </c:pt>
                <c:pt idx="3">
                  <c:v>6.24</c:v>
                </c:pt>
                <c:pt idx="4">
                  <c:v>5.74</c:v>
                </c:pt>
                <c:pt idx="5" formatCode="0.00">
                  <c:v>6</c:v>
                </c:pt>
                <c:pt idx="6">
                  <c:v>6.08</c:v>
                </c:pt>
                <c:pt idx="7">
                  <c:v>5.67</c:v>
                </c:pt>
                <c:pt idx="8">
                  <c:v>5.26</c:v>
                </c:pt>
                <c:pt idx="9">
                  <c:v>5.14</c:v>
                </c:pt>
                <c:pt idx="10">
                  <c:v>5.23</c:v>
                </c:pt>
                <c:pt idx="11">
                  <c:v>5.29</c:v>
                </c:pt>
                <c:pt idx="12">
                  <c:v>5.1199999999999966</c:v>
                </c:pt>
                <c:pt idx="13">
                  <c:v>5.04</c:v>
                </c:pt>
                <c:pt idx="14">
                  <c:v>5.1499999999999995</c:v>
                </c:pt>
                <c:pt idx="15">
                  <c:v>5.09</c:v>
                </c:pt>
              </c:numCache>
            </c:numRef>
          </c:yVal>
        </c:ser>
        <c:axId val="116639616"/>
        <c:axId val="116797440"/>
      </c:scatterChart>
      <c:valAx>
        <c:axId val="116639616"/>
        <c:scaling>
          <c:orientation val="minMax"/>
          <c:min val="100"/>
        </c:scaling>
        <c:axPos val="b"/>
        <c:title>
          <c:tx>
            <c:rich>
              <a:bodyPr/>
              <a:lstStyle/>
              <a:p>
                <a:pPr>
                  <a:defRPr lang="en-ZA" sz="1200"/>
                </a:pPr>
                <a:r>
                  <a:rPr lang="en-US" sz="1200" b="0" dirty="0"/>
                  <a:t>Lamb</a:t>
                </a:r>
                <a:r>
                  <a:rPr lang="en-US" sz="1200" dirty="0"/>
                  <a:t>%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ZA"/>
            </a:pPr>
            <a:endParaRPr lang="en-US"/>
          </a:p>
        </c:txPr>
        <c:crossAx val="116797440"/>
        <c:crosses val="autoZero"/>
        <c:crossBetween val="midCat"/>
        <c:majorUnit val="10"/>
      </c:valAx>
      <c:valAx>
        <c:axId val="116797440"/>
        <c:scaling>
          <c:orientation val="minMax"/>
          <c:max val="8"/>
          <c:min val="4"/>
        </c:scaling>
        <c:axPos val="l"/>
        <c:title>
          <c:tx>
            <c:rich>
              <a:bodyPr rot="-5400000" vert="horz"/>
              <a:lstStyle/>
              <a:p>
                <a:pPr>
                  <a:defRPr lang="en-ZA" sz="1200"/>
                </a:pPr>
                <a:r>
                  <a:rPr lang="en-US" sz="1200"/>
                  <a:t>WPP%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ZA"/>
            </a:pPr>
            <a:endParaRPr lang="en-US"/>
          </a:p>
        </c:txPr>
        <c:crossAx val="116639616"/>
        <c:crosses val="autoZero"/>
        <c:crossBetween val="midCat"/>
      </c:valAx>
      <c:spPr>
        <a:noFill/>
      </c:spPr>
    </c:plotArea>
    <c:plotVisOnly val="1"/>
    <c:dispBlanksAs val="gap"/>
  </c:chart>
  <c:spPr>
    <a:solidFill>
      <a:schemeClr val="accent1">
        <a:lumMod val="20000"/>
        <a:lumOff val="80000"/>
      </a:schemeClr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ZA"/>
  <c:chart>
    <c:plotArea>
      <c:layout>
        <c:manualLayout>
          <c:layoutTarget val="inner"/>
          <c:xMode val="edge"/>
          <c:yMode val="edge"/>
          <c:x val="3.7497804744690402E-2"/>
          <c:y val="2.4284777363281801E-2"/>
          <c:w val="0.93681219777466529"/>
          <c:h val="0.90354362550328071"/>
        </c:manualLayout>
      </c:layout>
      <c:scatterChart>
        <c:scatterStyle val="lineMarker"/>
        <c:varyColors val="1"/>
        <c:ser>
          <c:idx val="1"/>
          <c:order val="0"/>
          <c:tx>
            <c:strRef>
              <c:f>Sheet1!$P$3</c:f>
              <c:strCache>
                <c:ptCount val="1"/>
                <c:pt idx="0">
                  <c:v>Dorper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marker>
          <c:dLbls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Sheet1!$S$3</c:f>
              <c:numCache>
                <c:formatCode>General</c:formatCode>
                <c:ptCount val="1"/>
                <c:pt idx="0">
                  <c:v>45</c:v>
                </c:pt>
              </c:numCache>
            </c:numRef>
          </c:xVal>
          <c:yVal>
            <c:numRef>
              <c:f>Sheet1!$T$3</c:f>
              <c:numCache>
                <c:formatCode>General</c:formatCode>
                <c:ptCount val="1"/>
                <c:pt idx="0">
                  <c:v>40</c:v>
                </c:pt>
              </c:numCache>
            </c:numRef>
          </c:yVal>
        </c:ser>
        <c:ser>
          <c:idx val="0"/>
          <c:order val="1"/>
          <c:tx>
            <c:strRef>
              <c:f>Sheet1!$P$4</c:f>
              <c:strCache>
                <c:ptCount val="1"/>
                <c:pt idx="0">
                  <c:v>Poll Dorset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marker>
          <c:dPt>
            <c:idx val="0"/>
            <c:marker>
              <c:symbol val="square"/>
              <c:size val="35"/>
            </c:marker>
          </c:dPt>
          <c:dLbls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Sheet1!$S$4</c:f>
              <c:numCache>
                <c:formatCode>General</c:formatCode>
                <c:ptCount val="1"/>
                <c:pt idx="0">
                  <c:v>33</c:v>
                </c:pt>
              </c:numCache>
            </c:numRef>
          </c:xVal>
          <c:yVal>
            <c:numRef>
              <c:f>Sheet1!$T$4</c:f>
              <c:numCache>
                <c:formatCode>General</c:formatCode>
                <c:ptCount val="1"/>
                <c:pt idx="0">
                  <c:v>38</c:v>
                </c:pt>
              </c:numCache>
            </c:numRef>
          </c:yVal>
        </c:ser>
        <c:ser>
          <c:idx val="2"/>
          <c:order val="2"/>
          <c:tx>
            <c:strRef>
              <c:f>Sheet1!$P$5</c:f>
              <c:strCache>
                <c:ptCount val="1"/>
                <c:pt idx="0">
                  <c:v>Suffolk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4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marker>
          <c:dLbls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Sheet1!$S$5</c:f>
              <c:numCache>
                <c:formatCode>General</c:formatCode>
                <c:ptCount val="1"/>
                <c:pt idx="0">
                  <c:v>33</c:v>
                </c:pt>
              </c:numCache>
            </c:numRef>
          </c:xVal>
          <c:yVal>
            <c:numRef>
              <c:f>Sheet1!$T$5</c:f>
              <c:numCache>
                <c:formatCode>General</c:formatCode>
                <c:ptCount val="1"/>
                <c:pt idx="0">
                  <c:v>35</c:v>
                </c:pt>
              </c:numCache>
            </c:numRef>
          </c:yVal>
        </c:ser>
        <c:ser>
          <c:idx val="3"/>
          <c:order val="3"/>
          <c:tx>
            <c:strRef>
              <c:f>Sheet1!$P$6</c:f>
              <c:strCache>
                <c:ptCount val="1"/>
                <c:pt idx="0">
                  <c:v>Texel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3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</c:marker>
          <c:dLbls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Sheet1!$S$6</c:f>
              <c:numCache>
                <c:formatCode>General</c:formatCode>
                <c:ptCount val="1"/>
                <c:pt idx="0">
                  <c:v>33</c:v>
                </c:pt>
              </c:numCache>
            </c:numRef>
          </c:xVal>
          <c:yVal>
            <c:numRef>
              <c:f>Sheet1!$T$6</c:f>
              <c:numCache>
                <c:formatCode>General</c:formatCode>
                <c:ptCount val="1"/>
                <c:pt idx="0">
                  <c:v>33</c:v>
                </c:pt>
              </c:numCache>
            </c:numRef>
          </c:yVal>
        </c:ser>
        <c:ser>
          <c:idx val="4"/>
          <c:order val="4"/>
          <c:tx>
            <c:strRef>
              <c:f>Sheet1!$P$7</c:f>
              <c:strCache>
                <c:ptCount val="1"/>
                <c:pt idx="0">
                  <c:v>Hampshire Down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4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</c:marker>
          <c:dLbls>
            <c:dLbl>
              <c:idx val="0"/>
              <c:layout>
                <c:manualLayout>
                  <c:x val="-9.2870261062961024E-4"/>
                  <c:y val="-1.1221011598931683E-2"/>
                </c:manualLayout>
              </c:layout>
              <c:showSerName val="1"/>
            </c:dLbl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Sheet1!$S$7</c:f>
              <c:numCache>
                <c:formatCode>General</c:formatCode>
                <c:ptCount val="1"/>
                <c:pt idx="0">
                  <c:v>33</c:v>
                </c:pt>
              </c:numCache>
            </c:numRef>
          </c:xVal>
          <c:yVal>
            <c:numRef>
              <c:f>Sheet1!$T$7</c:f>
              <c:numCache>
                <c:formatCode>General</c:formatCode>
                <c:ptCount val="1"/>
                <c:pt idx="0">
                  <c:v>29</c:v>
                </c:pt>
              </c:numCache>
            </c:numRef>
          </c:yVal>
        </c:ser>
        <c:ser>
          <c:idx val="5"/>
          <c:order val="5"/>
          <c:tx>
            <c:strRef>
              <c:f>Sheet1!$P$8</c:f>
              <c:strCache>
                <c:ptCount val="1"/>
                <c:pt idx="0">
                  <c:v>East Fresian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</c:spPr>
          </c:marker>
          <c:dLbls>
            <c:dLbl>
              <c:idx val="0"/>
              <c:layout>
                <c:manualLayout>
                  <c:x val="-5.5555555555556061E-3"/>
                  <c:y val="2.77777777777780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East </a:t>
                    </a:r>
                    <a:r>
                      <a:rPr lang="en-US" dirty="0" smtClean="0"/>
                      <a:t>Friesian</a:t>
                    </a:r>
                    <a:endParaRPr lang="en-US" dirty="0"/>
                  </a:p>
                </c:rich>
              </c:tx>
              <c:showSerName val="1"/>
            </c:dLbl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Sheet1!$S$8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Sheet1!$T$8</c:f>
              <c:numCache>
                <c:formatCode>General</c:formatCode>
                <c:ptCount val="1"/>
                <c:pt idx="0">
                  <c:v>27</c:v>
                </c:pt>
              </c:numCache>
            </c:numRef>
          </c:yVal>
        </c:ser>
        <c:ser>
          <c:idx val="6"/>
          <c:order val="6"/>
          <c:tx>
            <c:strRef>
              <c:f>Sheet1!$P$9</c:f>
              <c:strCache>
                <c:ptCount val="1"/>
                <c:pt idx="0">
                  <c:v>Awassi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</c:spPr>
          </c:marker>
          <c:dLbls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Sheet1!$S$9</c:f>
              <c:numCache>
                <c:formatCode>General</c:formatCode>
                <c:ptCount val="1"/>
                <c:pt idx="0">
                  <c:v>40</c:v>
                </c:pt>
              </c:numCache>
            </c:numRef>
          </c:xVal>
          <c:yVal>
            <c:numRef>
              <c:f>Sheet1!$T$9</c:f>
              <c:numCache>
                <c:formatCode>General</c:formatCode>
                <c:ptCount val="1"/>
                <c:pt idx="0">
                  <c:v>18</c:v>
                </c:pt>
              </c:numCache>
            </c:numRef>
          </c:yVal>
        </c:ser>
        <c:ser>
          <c:idx val="7"/>
          <c:order val="7"/>
          <c:tx>
            <c:strRef>
              <c:f>Sheet1!$P$10</c:f>
              <c:strCache>
                <c:ptCount val="1"/>
                <c:pt idx="0">
                  <c:v>Corriedale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</c:spPr>
          </c:marker>
          <c:dLbls>
            <c:dLbl>
              <c:idx val="0"/>
              <c:layout>
                <c:manualLayout>
                  <c:x val="-7.9763905475920924E-2"/>
                  <c:y val="8.0037544120433568E-2"/>
                </c:manualLayout>
              </c:layout>
              <c:showSerName val="1"/>
            </c:dLbl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Sheet1!$S$10</c:f>
              <c:numCache>
                <c:formatCode>General</c:formatCode>
                <c:ptCount val="1"/>
                <c:pt idx="0">
                  <c:v>28</c:v>
                </c:pt>
              </c:numCache>
            </c:numRef>
          </c:xVal>
          <c:yVal>
            <c:numRef>
              <c:f>Sheet1!$T$10</c:f>
              <c:numCache>
                <c:formatCode>General</c:formatCode>
                <c:ptCount val="1"/>
                <c:pt idx="0">
                  <c:v>23</c:v>
                </c:pt>
              </c:numCache>
            </c:numRef>
          </c:yVal>
        </c:ser>
        <c:ser>
          <c:idx val="8"/>
          <c:order val="8"/>
          <c:tx>
            <c:strRef>
              <c:f>Sheet1!$P$11</c:f>
              <c:strCache>
                <c:ptCount val="1"/>
                <c:pt idx="0">
                  <c:v>SAMM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</c:spPr>
          </c:marker>
          <c:dLbls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Sheet1!$S$11</c:f>
              <c:numCache>
                <c:formatCode>General</c:formatCode>
                <c:ptCount val="1"/>
                <c:pt idx="0">
                  <c:v>23</c:v>
                </c:pt>
              </c:numCache>
            </c:numRef>
          </c:xVal>
          <c:yVal>
            <c:numRef>
              <c:f>Sheet1!$T$11</c:f>
              <c:numCache>
                <c:formatCode>General</c:formatCode>
                <c:ptCount val="1"/>
                <c:pt idx="0">
                  <c:v>36</c:v>
                </c:pt>
              </c:numCache>
            </c:numRef>
          </c:yVal>
        </c:ser>
        <c:ser>
          <c:idx val="9"/>
          <c:order val="9"/>
          <c:tx>
            <c:strRef>
              <c:f>Sheet1!$P$12</c:f>
              <c:strCache>
                <c:ptCount val="1"/>
                <c:pt idx="0">
                  <c:v>Dohne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10"/>
                <a:stretch>
                  <a:fillRect/>
                </a:stretch>
              </a:blipFill>
            </c:spPr>
          </c:marker>
          <c:dLbls>
            <c:txPr>
              <a:bodyPr/>
              <a:lstStyle/>
              <a:p>
                <a:pPr>
                  <a:defRPr lang="es-PE"/>
                </a:pPr>
                <a:endParaRPr lang="en-US"/>
              </a:p>
            </c:txPr>
            <c:showSerName val="1"/>
          </c:dLbls>
          <c:xVal>
            <c:numRef>
              <c:f>Sheet1!$S$12</c:f>
              <c:numCache>
                <c:formatCode>General</c:formatCode>
                <c:ptCount val="1"/>
                <c:pt idx="0">
                  <c:v>19</c:v>
                </c:pt>
              </c:numCache>
            </c:numRef>
          </c:xVal>
          <c:yVal>
            <c:numRef>
              <c:f>Sheet1!$T$12</c:f>
              <c:numCache>
                <c:formatCode>General</c:formatCode>
                <c:ptCount val="1"/>
                <c:pt idx="0">
                  <c:v>31</c:v>
                </c:pt>
              </c:numCache>
            </c:numRef>
          </c:yVal>
        </c:ser>
        <c:ser>
          <c:idx val="10"/>
          <c:order val="10"/>
          <c:tx>
            <c:strRef>
              <c:f>Sheet1!$P$13</c:f>
              <c:strCache>
                <c:ptCount val="1"/>
                <c:pt idx="0">
                  <c:v>Merino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4"/>
            <c:spPr>
              <a:blipFill>
                <a:blip xmlns:r="http://schemas.openxmlformats.org/officeDocument/2006/relationships" r:embed="rId11"/>
                <a:stretch>
                  <a:fillRect/>
                </a:stretch>
              </a:blipFill>
            </c:spPr>
          </c:marker>
          <c:trendline>
            <c:trendlineType val="linear"/>
          </c:trendline>
          <c:xVal>
            <c:numRef>
              <c:f>Sheet1!$S$13</c:f>
              <c:numCache>
                <c:formatCode>General</c:formatCode>
                <c:ptCount val="1"/>
                <c:pt idx="0">
                  <c:v>16</c:v>
                </c:pt>
              </c:numCache>
            </c:numRef>
          </c:xVal>
          <c:yVal>
            <c:numRef>
              <c:f>Sheet1!$T$13</c:f>
              <c:numCache>
                <c:formatCode>General</c:formatCode>
                <c:ptCount val="1"/>
                <c:pt idx="0">
                  <c:v>23</c:v>
                </c:pt>
              </c:numCache>
            </c:numRef>
          </c:yVal>
        </c:ser>
        <c:axId val="123286272"/>
        <c:axId val="123384192"/>
      </c:scatterChart>
      <c:valAx>
        <c:axId val="123286272"/>
        <c:scaling>
          <c:orientation val="minMax"/>
          <c:max val="50"/>
          <c:min val="10"/>
        </c:scaling>
        <c:axPos val="b"/>
        <c:numFmt formatCode="General" sourceLinked="1"/>
        <c:minorTickMark val="cross"/>
        <c:tickLblPos val="nextTo"/>
        <c:txPr>
          <a:bodyPr/>
          <a:lstStyle/>
          <a:p>
            <a:pPr>
              <a:defRPr lang="es-PE"/>
            </a:pPr>
            <a:endParaRPr lang="en-US"/>
          </a:p>
        </c:txPr>
        <c:crossAx val="123384192"/>
        <c:crosses val="autoZero"/>
        <c:crossBetween val="midCat"/>
        <c:majorUnit val="10"/>
        <c:minorUnit val="5"/>
      </c:valAx>
      <c:valAx>
        <c:axId val="123384192"/>
        <c:scaling>
          <c:orientation val="minMax"/>
          <c:max val="45"/>
          <c:min val="15"/>
        </c:scaling>
        <c:axPos val="l"/>
        <c:majorGridlines/>
        <c:numFmt formatCode="General" sourceLinked="1"/>
        <c:minorTickMark val="cross"/>
        <c:tickLblPos val="nextTo"/>
        <c:txPr>
          <a:bodyPr/>
          <a:lstStyle/>
          <a:p>
            <a:pPr>
              <a:defRPr lang="es-PE"/>
            </a:pPr>
            <a:endParaRPr lang="en-US"/>
          </a:p>
        </c:txPr>
        <c:crossAx val="123286272"/>
        <c:crosses val="autoZero"/>
        <c:crossBetween val="midCat"/>
        <c:majorUnit val="10"/>
        <c:minorUnit val="5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</c:chart>
  <c:externalData r:id="rId12"/>
  <c:userShapes r:id="rId1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0.11397</cdr:x>
      <cdr:y>0.75534</cdr:y>
    </cdr:from>
    <cdr:to>
      <cdr:x>0.32267</cdr:x>
      <cdr:y>0.90541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961754" y="3595598"/>
          <a:ext cx="1761147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PE" dirty="0" err="1" smtClean="0"/>
            <a:t>Super</a:t>
          </a:r>
          <a:r>
            <a:rPr lang="es-PE" dirty="0" smtClean="0"/>
            <a:t> fine</a:t>
          </a:r>
          <a:r>
            <a:rPr lang="es-PE" sz="1100" dirty="0" smtClean="0"/>
            <a:t>          Merino</a:t>
          </a:r>
        </a:p>
        <a:p xmlns:a="http://schemas.openxmlformats.org/drawingml/2006/main">
          <a:r>
            <a:rPr lang="es-PE" sz="1100" dirty="0" smtClean="0"/>
            <a:t>Merino</a:t>
          </a:r>
          <a:endParaRPr lang="es-PE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B4B88-C00B-49ED-880D-B6D9BADC28FE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94CAF-BBA4-42DC-BB6B-853EE7066A57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C0081-0877-4C46-ADB2-266C45F478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94CAF-BBA4-42DC-BB6B-853EE7066A57}" type="slidenum">
              <a:rPr lang="en-ZA" smtClean="0"/>
              <a:t>10</a:t>
            </a:fld>
            <a:endParaRPr lang="en-Z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37E3-8E61-4404-86FE-7B18A56ED5C5}" type="datetimeFigureOut">
              <a:rPr lang="en-US" smtClean="0"/>
              <a:t>6/17/2016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4662C-BC65-4216-A665-F0C0680A3471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Chart2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lvl="2" algn="just"/>
            <a:endParaRPr kumimoji="0" 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kumimoji="0" lang="en-US">
              <a:latin typeface="Times New Roman" pitchFamily="18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" y="3"/>
            <a:ext cx="9144000" cy="31085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kumimoji="0" lang="en-US" b="1" dirty="0">
                <a:solidFill>
                  <a:srgbClr val="000000"/>
                </a:solidFill>
              </a:rPr>
              <a:t>	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   </a:t>
            </a:r>
            <a:endParaRPr lang="en-GB" sz="2000" b="1" dirty="0">
              <a:solidFill>
                <a:srgbClr val="000000"/>
              </a:solidFill>
            </a:endParaRPr>
          </a:p>
          <a:p>
            <a:r>
              <a:rPr lang="en-GB" sz="2000" b="1" dirty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    </a:t>
            </a:r>
            <a:endParaRPr lang="en-GB" sz="2000" b="1" dirty="0">
              <a:solidFill>
                <a:srgbClr val="FF0000"/>
              </a:solidFill>
            </a:endParaRPr>
          </a:p>
          <a:p>
            <a:endParaRPr lang="en-GB" sz="2000" b="1" dirty="0">
              <a:solidFill>
                <a:srgbClr val="000000"/>
              </a:solidFill>
            </a:endParaRPr>
          </a:p>
          <a:p>
            <a:r>
              <a:rPr lang="en-GB" sz="2000" b="1" dirty="0">
                <a:solidFill>
                  <a:srgbClr val="000000"/>
                </a:solidFill>
              </a:rPr>
              <a:t>	</a:t>
            </a:r>
            <a:endParaRPr kumimoji="0" lang="en-GB" sz="2000" dirty="0">
              <a:solidFill>
                <a:srgbClr val="000000"/>
              </a:solidFill>
            </a:endParaRPr>
          </a:p>
          <a:p>
            <a:pPr lvl="2"/>
            <a:r>
              <a:rPr lang="en-GB" sz="2000" b="1" dirty="0">
                <a:solidFill>
                  <a:srgbClr val="FF0000"/>
                </a:solidFill>
              </a:rPr>
              <a:t>	</a:t>
            </a:r>
          </a:p>
          <a:p>
            <a:pPr lvl="2"/>
            <a:endParaRPr lang="en-GB" b="1" dirty="0">
              <a:solidFill>
                <a:srgbClr val="FF0000"/>
              </a:solidFill>
            </a:endParaRPr>
          </a:p>
          <a:p>
            <a:pPr lvl="2"/>
            <a:endParaRPr lang="en-GB" b="1" dirty="0">
              <a:solidFill>
                <a:srgbClr val="00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endParaRPr kumimoji="0" lang="en-US" sz="20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wynand samestelling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0034" y="500042"/>
            <a:ext cx="69119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tabLst>
                <a:tab pos="10795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DOHNE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WORKSHOPS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AUSTRALIA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2016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tabLst>
                <a:tab pos="1079500" algn="l"/>
              </a:tabLst>
            </a:pPr>
            <a:endParaRPr lang="en-US" b="1" dirty="0"/>
          </a:p>
          <a:p>
            <a:pPr>
              <a:tabLst>
                <a:tab pos="1079500" algn="l"/>
              </a:tabLst>
            </a:pPr>
            <a:r>
              <a:rPr lang="en-US" b="1" dirty="0"/>
              <a:t> </a:t>
            </a:r>
            <a:endParaRPr lang="en-US" dirty="0"/>
          </a:p>
          <a:p>
            <a:pPr>
              <a:tabLst>
                <a:tab pos="1079500" algn="l"/>
              </a:tabLst>
            </a:pPr>
            <a:endParaRPr lang="en-US" dirty="0"/>
          </a:p>
          <a:p>
            <a:pPr algn="ctr">
              <a:tabLst>
                <a:tab pos="1079500" algn="l"/>
              </a:tabLst>
            </a:pPr>
            <a:r>
              <a:rPr lang="en-US" b="1" dirty="0"/>
              <a:t> </a:t>
            </a:r>
            <a:endParaRPr lang="en-US" dirty="0"/>
          </a:p>
          <a:p>
            <a:pPr algn="ctr">
              <a:tabLst>
                <a:tab pos="1079500" algn="l"/>
              </a:tabLst>
            </a:pPr>
            <a:r>
              <a:rPr lang="en-US" dirty="0"/>
              <a:t> </a:t>
            </a:r>
          </a:p>
        </p:txBody>
      </p:sp>
      <p:pic>
        <p:nvPicPr>
          <p:cNvPr id="11" name="Picture 10" descr="Scan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1837" y="285728"/>
            <a:ext cx="1977165" cy="1357322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2844" y="1500174"/>
            <a:ext cx="6715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CAMERON </a:t>
            </a:r>
            <a:r>
              <a:rPr lang="en-US" b="1" dirty="0" err="1">
                <a:solidFill>
                  <a:srgbClr val="FFFF00"/>
                </a:solidFill>
              </a:rPr>
              <a:t>McMASTER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Email:  cameron@haznet.co .za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3" name="Picture 7" descr="D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000636"/>
            <a:ext cx="1517677" cy="149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" y="357166"/>
            <a:ext cx="853440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Meat/wool price ratio determines emphasis on traits that contribute to meat production: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-	Prolificacy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-	Lamb growth rate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-	Conformation 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-	Carcass quality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28662" y="4500570"/>
            <a:ext cx="821533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charset="0"/>
              </a:rPr>
              <a:t>			</a:t>
            </a:r>
            <a:r>
              <a:rPr lang="en-US" b="1" dirty="0">
                <a:solidFill>
                  <a:srgbClr val="CCECFF"/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</a:rPr>
              <a:t>There 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is no conflict 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</a:rPr>
              <a:t>between                     w                                                  wool 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and 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</a:rPr>
              <a:t>meat production 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in the same enterprise</a:t>
            </a:r>
          </a:p>
          <a:p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			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Arial" charset="0"/>
              </a:rPr>
              <a:t>	Each 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has a </a:t>
            </a:r>
            <a:r>
              <a:rPr lang="en-US" sz="2400" b="1" dirty="0" err="1">
                <a:solidFill>
                  <a:srgbClr val="002060"/>
                </a:solidFill>
                <a:latin typeface="Arial" charset="0"/>
              </a:rPr>
              <a:t>stabilising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  effect </a:t>
            </a:r>
            <a:r>
              <a:rPr lang="en-US" sz="24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</a:rPr>
              <a:t>on the other</a:t>
            </a:r>
            <a:endParaRPr lang="en-US" sz="24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PD08.8124  Fleece 111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786057"/>
            <a:ext cx="3571900" cy="2678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oks Bros ewes 18Jun13 020.jpg"/>
          <p:cNvPicPr>
            <a:picLocks noChangeAspect="1"/>
          </p:cNvPicPr>
          <p:nvPr/>
        </p:nvPicPr>
        <p:blipFill>
          <a:blip r:embed="rId2" cstate="print"/>
          <a:srcRect b="13271"/>
          <a:stretch>
            <a:fillRect/>
          </a:stretch>
        </p:blipFill>
        <p:spPr>
          <a:xfrm>
            <a:off x="-428660" y="1142984"/>
            <a:ext cx="10358510" cy="57150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282" y="285729"/>
            <a:ext cx="842968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Breeding objectives must be </a:t>
            </a:r>
          </a:p>
          <a:p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	in Harmony with the Physical Environment:</a:t>
            </a:r>
          </a:p>
          <a:p>
            <a:endParaRPr lang="en-US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	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- Reproduction and Growth are negatively influenced by an 	</a:t>
            </a:r>
            <a:r>
              <a:rPr lang="en-US" b="1" dirty="0" err="1" smtClean="0">
                <a:solidFill>
                  <a:srgbClr val="7030A0"/>
                </a:solidFill>
                <a:latin typeface="Arial" charset="0"/>
              </a:rPr>
              <a:t>unfavourable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 relationship between Fleece and Body Weight</a:t>
            </a:r>
          </a:p>
          <a:p>
            <a:endParaRPr lang="en-US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	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- Wool production potential (*WPP%)</a:t>
            </a:r>
          </a:p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  inversely related to Fitness Traits in</a:t>
            </a:r>
          </a:p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  sub-optimum environments (Herselman </a:t>
            </a:r>
            <a:r>
              <a:rPr lang="en-US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et al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, 1993)</a:t>
            </a:r>
          </a:p>
          <a:p>
            <a:endParaRPr lang="en-US" b="1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    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*WPP% = </a:t>
            </a:r>
            <a:r>
              <a:rPr lang="en-US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Clean Fleece Weight x 100</a:t>
            </a:r>
          </a:p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                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Body Weight</a:t>
            </a: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57818" y="3071810"/>
            <a:ext cx="3357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A </a:t>
            </a:r>
            <a:r>
              <a:rPr lang="en-US" b="1" dirty="0" err="1" smtClean="0">
                <a:solidFill>
                  <a:srgbClr val="002060"/>
                </a:solidFill>
                <a:latin typeface="Arial" charset="0"/>
              </a:rPr>
              <a:t>favourable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 WPP% (5-6%) will enhance fitness,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adaptability and reproduction and growth </a:t>
            </a:r>
            <a:endParaRPr lang="en-US" b="1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hne Lambs, Toise 21Apr06 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282" y="214290"/>
            <a:ext cx="86439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Breeding objectives must be </a:t>
            </a:r>
          </a:p>
          <a:p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	in Harmony with the Physical Environment:</a:t>
            </a:r>
          </a:p>
          <a:p>
            <a:endParaRPr lang="en-US" sz="2000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sz="2000" dirty="0" smtClean="0">
                <a:solidFill>
                  <a:srgbClr val="7030A0"/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- Reproduction and Growth are negatively influenced</a:t>
            </a:r>
          </a:p>
          <a:p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	  by an </a:t>
            </a:r>
            <a:r>
              <a:rPr lang="en-US" sz="2000" b="1" dirty="0" err="1" smtClean="0">
                <a:solidFill>
                  <a:srgbClr val="7030A0"/>
                </a:solidFill>
                <a:latin typeface="Arial" charset="0"/>
              </a:rPr>
              <a:t>unfavourable</a:t>
            </a:r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 relationship between </a:t>
            </a:r>
          </a:p>
          <a:p>
            <a:r>
              <a:rPr lang="en-US" sz="2000" b="1" dirty="0" smtClean="0">
                <a:solidFill>
                  <a:srgbClr val="7030A0"/>
                </a:solidFill>
                <a:latin typeface="Arial" charset="0"/>
              </a:rPr>
              <a:t>	  Fleece and Body Weight</a:t>
            </a:r>
          </a:p>
          <a:p>
            <a:endParaRPr lang="en-US" sz="2000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sz="2000" dirty="0" smtClean="0">
                <a:solidFill>
                  <a:srgbClr val="7030A0"/>
                </a:solidFill>
                <a:latin typeface="Arial" charset="0"/>
              </a:rPr>
              <a:t>	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- Wool production potential (*WPP%)</a:t>
            </a:r>
          </a:p>
          <a:p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  inversely related to Fitness Traits in</a:t>
            </a:r>
          </a:p>
          <a:p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  sub-optimum environments (Herselman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et al</a:t>
            </a: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, 1993)</a:t>
            </a:r>
          </a:p>
          <a:p>
            <a:endParaRPr lang="en-US" sz="2000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	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*WPP% = </a:t>
            </a:r>
            <a:r>
              <a:rPr lang="en-US" sz="2000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Clean Fleece Weight x 100</a:t>
            </a:r>
          </a:p>
          <a:p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			   Body Weight</a:t>
            </a: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		</a:t>
            </a:r>
            <a:r>
              <a:rPr lang="en-US" sz="2000" b="1" dirty="0" smtClean="0">
                <a:solidFill>
                  <a:srgbClr val="92D050"/>
                </a:solidFill>
                <a:latin typeface="Arial" charset="0"/>
              </a:rPr>
              <a:t>A </a:t>
            </a:r>
            <a:r>
              <a:rPr lang="en-US" sz="2000" b="1" dirty="0" err="1" smtClean="0">
                <a:solidFill>
                  <a:srgbClr val="92D050"/>
                </a:solidFill>
                <a:latin typeface="Arial" charset="0"/>
              </a:rPr>
              <a:t>favourable</a:t>
            </a:r>
            <a:r>
              <a:rPr lang="en-US" sz="2000" b="1" dirty="0" smtClean="0">
                <a:solidFill>
                  <a:srgbClr val="92D050"/>
                </a:solidFill>
                <a:latin typeface="Arial" charset="0"/>
              </a:rPr>
              <a:t> WPP% (5-6%) will enhance fitness,</a:t>
            </a:r>
          </a:p>
          <a:p>
            <a:r>
              <a:rPr lang="en-US" sz="2000" b="1" dirty="0" smtClean="0">
                <a:solidFill>
                  <a:srgbClr val="92D050"/>
                </a:solidFill>
                <a:latin typeface="Arial" charset="0"/>
              </a:rPr>
              <a:t>	  	adaptability and reproduction and growth </a:t>
            </a:r>
            <a:endParaRPr lang="en-US" sz="2000" b="1" dirty="0">
              <a:solidFill>
                <a:srgbClr val="92D05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2" y="928669"/>
            <a:ext cx="84296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  <a:p>
            <a:endParaRPr lang="en-GB" b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t="8112"/>
          <a:stretch>
            <a:fillRect/>
          </a:stretch>
        </p:blipFill>
        <p:spPr bwMode="auto">
          <a:xfrm>
            <a:off x="1714480" y="1857364"/>
            <a:ext cx="5429288" cy="30003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357686" y="2428868"/>
            <a:ext cx="1000132" cy="1857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58087" y="4286263"/>
            <a:ext cx="143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Figure:</a:t>
            </a:r>
          </a:p>
          <a:p>
            <a:r>
              <a:rPr lang="en-US" sz="1600" dirty="0" smtClean="0"/>
              <a:t>Henri Londt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14282" y="5072074"/>
            <a:ext cx="89297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b="1" dirty="0" smtClean="0"/>
              <a:t>From the 1990s wool was no longer the main income driver – it was </a:t>
            </a:r>
            <a:r>
              <a:rPr lang="en-ZA" sz="2400" b="1" dirty="0" smtClean="0">
                <a:solidFill>
                  <a:srgbClr val="FF0000"/>
                </a:solidFill>
              </a:rPr>
              <a:t>meat. </a:t>
            </a:r>
            <a:endParaRPr lang="en-ZA" sz="2400" b="1" dirty="0" smtClean="0">
              <a:solidFill>
                <a:srgbClr val="FF0000"/>
              </a:solidFill>
            </a:endParaRPr>
          </a:p>
          <a:p>
            <a:r>
              <a:rPr lang="en-ZA" sz="2400" b="1" dirty="0" smtClean="0">
                <a:solidFill>
                  <a:srgbClr val="FF0000"/>
                </a:solidFill>
              </a:rPr>
              <a:t> </a:t>
            </a:r>
            <a:r>
              <a:rPr lang="en-ZA" sz="2000" b="1" dirty="0" smtClean="0"/>
              <a:t>The key to increasing profitability was </a:t>
            </a:r>
            <a:r>
              <a:rPr lang="en-ZA" sz="2000" b="1" dirty="0" smtClean="0">
                <a:solidFill>
                  <a:srgbClr val="FFFF00"/>
                </a:solidFill>
              </a:rPr>
              <a:t>the </a:t>
            </a:r>
            <a:r>
              <a:rPr lang="en-ZA" sz="2000" b="1" dirty="0" smtClean="0">
                <a:solidFill>
                  <a:srgbClr val="FFFF00"/>
                </a:solidFill>
              </a:rPr>
              <a:t>correct relationship between fleece weight and body weight </a:t>
            </a:r>
            <a:r>
              <a:rPr lang="en-ZA" sz="2000" b="1" dirty="0" smtClean="0"/>
              <a:t>– defined as  </a:t>
            </a:r>
            <a:r>
              <a:rPr lang="en-ZA" sz="2000" b="1" dirty="0" smtClean="0">
                <a:solidFill>
                  <a:srgbClr val="FFFF00"/>
                </a:solidFill>
              </a:rPr>
              <a:t>Wool Production Potential. </a:t>
            </a:r>
          </a:p>
          <a:p>
            <a:r>
              <a:rPr lang="en-ZA" sz="2000" b="1" dirty="0" smtClean="0">
                <a:solidFill>
                  <a:srgbClr val="FFFF00"/>
                </a:solidFill>
              </a:rPr>
              <a:t>WPP%  =  </a:t>
            </a:r>
            <a:r>
              <a:rPr lang="en-ZA" sz="2000" b="1" dirty="0" smtClean="0"/>
              <a:t>Clean fleece weight expressed as a percentage of body weight at test age</a:t>
            </a:r>
            <a:r>
              <a:rPr lang="en-ZA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357166"/>
            <a:ext cx="835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A critical analysis of sire performance resulted in a major modification the ram selection index in 1995. </a:t>
            </a:r>
            <a:r>
              <a:rPr lang="en-GB" sz="2000" b="1" dirty="0" smtClean="0">
                <a:solidFill>
                  <a:srgbClr val="FF0000"/>
                </a:solidFill>
              </a:rPr>
              <a:t>93% of our 30 top sires were breeding excessive fleece weight .   </a:t>
            </a:r>
            <a:r>
              <a:rPr lang="en-GB" sz="2000" b="1" dirty="0" smtClean="0"/>
              <a:t>We had begun to deviate from the from the principle of true dual-purpose sheep..</a:t>
            </a:r>
            <a:endParaRPr lang="en-GB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357166"/>
            <a:ext cx="878684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n-ZA" sz="2400" dirty="0" smtClean="0"/>
              <a:t>Targeted research by Wentzel </a:t>
            </a:r>
            <a:r>
              <a:rPr lang="en-US" sz="2400" dirty="0" smtClean="0"/>
              <a:t>(1991) Herselman </a:t>
            </a:r>
            <a:r>
              <a:rPr lang="en-US" sz="2400" i="1" dirty="0" smtClean="0"/>
              <a:t>et al</a:t>
            </a:r>
            <a:r>
              <a:rPr lang="en-US" sz="2400" dirty="0" smtClean="0"/>
              <a:t> (1993) revealed that </a:t>
            </a:r>
            <a:r>
              <a:rPr lang="en-ZA" sz="2400" dirty="0" smtClean="0"/>
              <a:t>excessively high fleece weight, relative to body weight, is negatively correlated with the traits that promote meat production </a:t>
            </a:r>
            <a:r>
              <a:rPr lang="en-ZA" sz="2400" b="1" dirty="0" smtClean="0"/>
              <a:t>–  hardiness, reproduction rate and growth rate</a:t>
            </a:r>
          </a:p>
          <a:p>
            <a:endParaRPr lang="en-ZA" b="1" dirty="0" smtClean="0">
              <a:solidFill>
                <a:schemeClr val="tx2"/>
              </a:solidFill>
            </a:endParaRPr>
          </a:p>
          <a:p>
            <a:endParaRPr lang="en-ZA" b="1" dirty="0" smtClean="0">
              <a:solidFill>
                <a:schemeClr val="tx2"/>
              </a:solidFill>
            </a:endParaRPr>
          </a:p>
          <a:p>
            <a:endParaRPr lang="en-ZA" b="1" dirty="0" smtClean="0">
              <a:solidFill>
                <a:schemeClr val="tx2"/>
              </a:solidFill>
            </a:endParaRPr>
          </a:p>
          <a:p>
            <a:endParaRPr lang="en-ZA" b="1" dirty="0" smtClean="0">
              <a:solidFill>
                <a:schemeClr val="tx2"/>
              </a:solidFill>
            </a:endParaRPr>
          </a:p>
          <a:p>
            <a:endParaRPr lang="en-ZA" b="1" dirty="0" smtClean="0"/>
          </a:p>
          <a:p>
            <a:endParaRPr lang="en-ZA" b="1" dirty="0" smtClean="0"/>
          </a:p>
          <a:p>
            <a:endParaRPr lang="en-ZA" b="1" dirty="0" smtClean="0"/>
          </a:p>
          <a:p>
            <a:endParaRPr lang="en-ZA" b="1" dirty="0" smtClean="0"/>
          </a:p>
          <a:p>
            <a:endParaRPr lang="en-ZA" b="1" dirty="0" smtClean="0"/>
          </a:p>
          <a:p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1" y="2357430"/>
            <a:ext cx="8049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dirty="0" smtClean="0"/>
              <a:t>Our sheep were probably already genetically capable of growing more wool than the environment could sustain, and </a:t>
            </a:r>
            <a:r>
              <a:rPr lang="en-ZA" sz="2000" b="1" dirty="0" smtClean="0"/>
              <a:t> </a:t>
            </a:r>
            <a:r>
              <a:rPr lang="en-ZA" sz="2000" b="1" dirty="0" smtClean="0">
                <a:solidFill>
                  <a:srgbClr val="C00000"/>
                </a:solidFill>
              </a:rPr>
              <a:t>this was impeding their potential for meat production.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20" y="3571876"/>
            <a:ext cx="3429024" cy="2933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smtClean="0"/>
              <a:t>At a workshop in 1995 we amended the selection index,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reducing the fleece weight component and increasing the emphasis on fibre diameter. </a:t>
            </a:r>
          </a:p>
          <a:p>
            <a:r>
              <a:rPr lang="en-GB" b="1" dirty="0" smtClean="0">
                <a:solidFill>
                  <a:schemeClr val="tx2"/>
                </a:solidFill>
              </a:rPr>
              <a:t>The WPP%  and fibre diameter declined, the fitness of our sheep improved dramatically as did lambing percentages and growth rate. </a:t>
            </a:r>
            <a:endParaRPr lang="en-US" b="1" dirty="0" smtClean="0"/>
          </a:p>
        </p:txBody>
      </p:sp>
      <p:pic>
        <p:nvPicPr>
          <p:cNvPr id="9" name="Picture 8" descr="Bosberaad 1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3214686"/>
            <a:ext cx="5143536" cy="3009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428604"/>
            <a:ext cx="8858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</a:rPr>
              <a:t> In 1996 the average WPP% of all Dohnes was 6.76%; the average lambing was 108%.  </a:t>
            </a:r>
            <a:r>
              <a:rPr lang="en-GB" sz="2400" b="1" dirty="0" smtClean="0">
                <a:solidFill>
                  <a:srgbClr val="FF0000"/>
                </a:solidFill>
              </a:rPr>
              <a:t>Thirteen years later in 2009 the WPP% was 5.15% and lambing over all studs had risen to 141%!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4929191" y="1928802"/>
          <a:ext cx="3429023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357160" y="1785926"/>
          <a:ext cx="3643336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="" xmlns:p14="http://schemas.microsoft.com/office/powerpoint/2010/main" val="1150827549"/>
              </p:ext>
            </p:extLst>
          </p:nvPr>
        </p:nvGraphicFramePr>
        <p:xfrm>
          <a:off x="583141" y="4500570"/>
          <a:ext cx="3274479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57754" y="4643445"/>
            <a:ext cx="3929090" cy="1631216"/>
          </a:xfrm>
          <a:prstGeom prst="rect">
            <a:avLst/>
          </a:prstGeom>
          <a:solidFill>
            <a:srgbClr val="FEFCEE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While a proportion of the improved reproduction must be attributed to better management,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there is nevertheless a strong relationship between  reproduction and WPP% 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Arial" charset="0"/>
              </a:rPr>
              <a:t>	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	</a:t>
            </a:r>
            <a:endParaRPr lang="en-US" sz="2000" dirty="0"/>
          </a:p>
        </p:txBody>
      </p:sp>
      <p:pic>
        <p:nvPicPr>
          <p:cNvPr id="31747" name="Picture 5" descr="Flock ewes with twin lamb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869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214282" y="857232"/>
            <a:ext cx="8929718" cy="626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The 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weight </a:t>
            </a:r>
            <a:r>
              <a:rPr lang="en-US" sz="2000" b="1" dirty="0">
                <a:solidFill>
                  <a:schemeClr val="accent2"/>
                </a:solidFill>
                <a:latin typeface="Arial" charset="0"/>
              </a:rPr>
              <a:t>of lamb produced per hectare is the single 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most important factor that influences profitability</a:t>
            </a:r>
            <a:endParaRPr lang="en-US" sz="2000" dirty="0" smtClean="0">
              <a:solidFill>
                <a:schemeClr val="accent2"/>
              </a:solidFill>
              <a:latin typeface="Arial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latin typeface="Arial" charset="0"/>
              </a:rPr>
              <a:t>	</a:t>
            </a:r>
          </a:p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</a:rPr>
              <a:t>				Priority must be </a:t>
            </a:r>
            <a:r>
              <a:rPr lang="en-US" b="1" dirty="0" smtClean="0">
                <a:solidFill>
                  <a:srgbClr val="CCECFF"/>
                </a:solidFill>
                <a:latin typeface="Arial" charset="0"/>
              </a:rPr>
              <a:t>given to traits that enhance </a:t>
            </a:r>
          </a:p>
          <a:p>
            <a:r>
              <a:rPr lang="en-US" b="1" dirty="0">
                <a:solidFill>
                  <a:srgbClr val="CCECFF"/>
                </a:solidFill>
                <a:latin typeface="Arial" charset="0"/>
              </a:rPr>
              <a:t>	                   </a:t>
            </a:r>
            <a:r>
              <a:rPr lang="en-US" b="1" dirty="0" smtClean="0">
                <a:solidFill>
                  <a:srgbClr val="CCECFF"/>
                </a:solidFill>
                <a:latin typeface="Arial" charset="0"/>
              </a:rPr>
              <a:t>		weight </a:t>
            </a:r>
            <a:r>
              <a:rPr lang="en-US" b="1" dirty="0">
                <a:solidFill>
                  <a:srgbClr val="CCECFF"/>
                </a:solidFill>
                <a:latin typeface="Arial" charset="0"/>
              </a:rPr>
              <a:t>of lamb produced</a:t>
            </a:r>
            <a:r>
              <a:rPr lang="en-US" dirty="0">
                <a:solidFill>
                  <a:srgbClr val="CCECFF"/>
                </a:solidFill>
                <a:latin typeface="Arial" charset="0"/>
              </a:rPr>
              <a:t>.   </a:t>
            </a:r>
            <a:endParaRPr lang="en-US" b="1" dirty="0">
              <a:solidFill>
                <a:srgbClr val="CCECFF"/>
              </a:solidFill>
              <a:latin typeface="Arial" charset="0"/>
            </a:endParaRPr>
          </a:p>
          <a:p>
            <a:endParaRPr lang="en-US" b="1" dirty="0">
              <a:solidFill>
                <a:srgbClr val="CCECFF"/>
              </a:solidFill>
              <a:latin typeface="Arial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charset="0"/>
              </a:rPr>
              <a:t>	</a:t>
            </a:r>
            <a:endParaRPr lang="en-US" b="1" dirty="0" smtClean="0">
              <a:solidFill>
                <a:srgbClr val="000000"/>
              </a:solidFill>
              <a:latin typeface="Arial" charset="0"/>
            </a:endParaRPr>
          </a:p>
          <a:p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endParaRPr lang="en-US" b="1" dirty="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</a:rPr>
              <a:t>Hardiness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and fitness (adaptability)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</a:rPr>
              <a:t>have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the greatest influence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</a:rPr>
              <a:t>	on lamb production and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input costs  -  </a:t>
            </a:r>
            <a:endParaRPr lang="en-US" sz="2000" b="1" dirty="0" smtClean="0">
              <a:solidFill>
                <a:srgbClr val="FFFF00"/>
              </a:solidFill>
              <a:latin typeface="Arial" charset="0"/>
            </a:endParaRPr>
          </a:p>
          <a:p>
            <a:endParaRPr lang="en-US" sz="2000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Arial" charset="0"/>
              </a:rPr>
              <a:t>	Set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as the first objectives 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	for Dohne Merinos in South Africa.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642974" y="357166"/>
            <a:ext cx="750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BREEDING OBJECTIVES FOR DOHNES</a:t>
            </a:r>
            <a:endParaRPr lang="en-US" dirty="0">
              <a:solidFill>
                <a:srgbClr val="7030A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lvl="2" algn="just"/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7681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CC"/>
                </a:solidFill>
                <a:latin typeface="Arial" charset="0"/>
              </a:rPr>
              <a:t>	</a:t>
            </a:r>
            <a:r>
              <a:rPr lang="en-US" b="1" dirty="0">
                <a:solidFill>
                  <a:srgbClr val="002060"/>
                </a:solidFill>
                <a:latin typeface="Arial" charset="0"/>
              </a:rPr>
              <a:t>BREEDING OBJECTIVES FOR DOHNES</a:t>
            </a:r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charset="0"/>
              </a:rPr>
              <a:t>	In order of priority, the objectives set are:  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- Fitness traits  - (WPP%) </a:t>
            </a:r>
          </a:p>
          <a:p>
            <a:r>
              <a:rPr lang="en-US" sz="2000" dirty="0">
                <a:solidFill>
                  <a:srgbClr val="002060"/>
                </a:solidFill>
                <a:latin typeface="Arial" charset="0"/>
              </a:rPr>
              <a:t>	             		</a:t>
            </a:r>
            <a:r>
              <a:rPr lang="en-US" sz="1800" dirty="0">
                <a:solidFill>
                  <a:srgbClr val="002060"/>
                </a:solidFill>
                <a:latin typeface="Arial" charset="0"/>
              </a:rPr>
              <a:t>PROMOTES EFFICIENT LAMB PRODUCTION</a:t>
            </a:r>
          </a:p>
          <a:p>
            <a:r>
              <a:rPr lang="en-US" sz="1800" dirty="0">
                <a:solidFill>
                  <a:srgbClr val="002060"/>
                </a:solidFill>
                <a:latin typeface="Arial" charset="0"/>
              </a:rPr>
              <a:t>	              		PROMOTES EASY CARE</a:t>
            </a:r>
          </a:p>
          <a:p>
            <a:r>
              <a:rPr lang="en-US" sz="1800" dirty="0">
                <a:solidFill>
                  <a:srgbClr val="002060"/>
                </a:solidFill>
                <a:latin typeface="Arial" charset="0"/>
              </a:rPr>
              <a:t>	              		FACILITATES HIGHER STOCKING DENSITIES</a:t>
            </a:r>
          </a:p>
          <a:p>
            <a:r>
              <a:rPr lang="en-US" sz="1800" dirty="0">
                <a:solidFill>
                  <a:srgbClr val="002060"/>
                </a:solidFill>
                <a:latin typeface="Arial" charset="0"/>
              </a:rPr>
              <a:t>			CUTS COSTS</a:t>
            </a:r>
            <a:r>
              <a:rPr lang="en-US" sz="2000" dirty="0">
                <a:solidFill>
                  <a:srgbClr val="002060"/>
                </a:solidFill>
                <a:latin typeface="Arial" charset="0"/>
              </a:rPr>
              <a:t>              </a:t>
            </a:r>
          </a:p>
          <a:p>
            <a:r>
              <a:rPr lang="en-US" sz="2000" dirty="0">
                <a:solidFill>
                  <a:srgbClr val="002060"/>
                </a:solidFill>
                <a:latin typeface="Arial" charset="0"/>
              </a:rPr>
              <a:t>                                </a:t>
            </a:r>
          </a:p>
          <a:p>
            <a:r>
              <a:rPr lang="en-US" sz="20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- Reproduction and maternal ability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                         	</a:t>
            </a:r>
            <a:r>
              <a:rPr lang="en-US" sz="1800" dirty="0">
                <a:solidFill>
                  <a:srgbClr val="002060"/>
                </a:solidFill>
                <a:latin typeface="Arial" charset="0"/>
              </a:rPr>
              <a:t>FERTILITY</a:t>
            </a:r>
          </a:p>
          <a:p>
            <a:r>
              <a:rPr lang="en-US" sz="1800" dirty="0">
                <a:solidFill>
                  <a:srgbClr val="002060"/>
                </a:solidFill>
                <a:latin typeface="Arial" charset="0"/>
              </a:rPr>
              <a:t>	                            	FECUNDITY </a:t>
            </a:r>
          </a:p>
          <a:p>
            <a:r>
              <a:rPr lang="en-US" sz="1800" dirty="0">
                <a:solidFill>
                  <a:srgbClr val="002060"/>
                </a:solidFill>
                <a:latin typeface="Arial" charset="0"/>
              </a:rPr>
              <a:t>	                            	MATERNAL TRAITS AND MILK PRODUCTION</a:t>
            </a:r>
          </a:p>
          <a:p>
            <a:r>
              <a:rPr lang="en-US" sz="1800" dirty="0">
                <a:solidFill>
                  <a:srgbClr val="002060"/>
                </a:solidFill>
                <a:latin typeface="Arial" charset="0"/>
              </a:rPr>
              <a:t>	                            	LAMB SURVIVAL </a:t>
            </a:r>
          </a:p>
          <a:p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- Lamb growth rate </a:t>
            </a:r>
            <a:r>
              <a:rPr lang="en-US" sz="2000" dirty="0">
                <a:solidFill>
                  <a:srgbClr val="002060"/>
                </a:solidFill>
                <a:latin typeface="Arial" charset="0"/>
              </a:rPr>
              <a:t>(BW at 100 and 365 days of age)</a:t>
            </a:r>
          </a:p>
          <a:p>
            <a:pPr lvl="2"/>
            <a:r>
              <a:rPr lang="en-US" sz="20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lvl="2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-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</a:rPr>
              <a:t>Fibre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Diameter and Clean Fleece Weight</a:t>
            </a:r>
          </a:p>
          <a:p>
            <a:pPr lvl="2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	            	</a:t>
            </a:r>
            <a:r>
              <a:rPr lang="en-US" sz="1800" dirty="0">
                <a:solidFill>
                  <a:srgbClr val="002060"/>
                </a:solidFill>
                <a:latin typeface="Arial" charset="0"/>
              </a:rPr>
              <a:t>PRIORITY TO FLEECE TRAITS THAT ADD VALUE:</a:t>
            </a:r>
          </a:p>
          <a:p>
            <a:pPr lvl="2"/>
            <a:r>
              <a:rPr lang="en-US" sz="1800" dirty="0">
                <a:solidFill>
                  <a:srgbClr val="002060"/>
                </a:solidFill>
                <a:latin typeface="Arial" charset="0"/>
              </a:rPr>
              <a:t>	             	FINER WOOL AND HIGHER QUALITY</a:t>
            </a:r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pPr lvl="2"/>
            <a:endParaRPr lang="en-US" sz="2000" dirty="0">
              <a:solidFill>
                <a:srgbClr val="CCECFF"/>
              </a:solidFill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CCECFF"/>
              </a:solidFill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2800" b="1" dirty="0" err="1"/>
              <a:t>Classification</a:t>
            </a:r>
            <a:r>
              <a:rPr lang="es-PE" sz="2800" b="1" dirty="0"/>
              <a:t> of </a:t>
            </a:r>
            <a:r>
              <a:rPr lang="es-PE" sz="2800" b="1" dirty="0" err="1"/>
              <a:t>the</a:t>
            </a:r>
            <a:r>
              <a:rPr lang="es-PE" sz="2800" b="1" dirty="0"/>
              <a:t> </a:t>
            </a:r>
            <a:r>
              <a:rPr lang="es-PE" sz="2800" b="1" dirty="0" err="1"/>
              <a:t>potential</a:t>
            </a:r>
            <a:r>
              <a:rPr lang="es-PE" sz="2800" b="1" dirty="0"/>
              <a:t> of </a:t>
            </a:r>
            <a:r>
              <a:rPr lang="es-PE" sz="2800" b="1" dirty="0" err="1"/>
              <a:t>the</a:t>
            </a:r>
            <a:r>
              <a:rPr lang="es-PE" sz="2800" b="1" dirty="0"/>
              <a:t> </a:t>
            </a:r>
            <a:r>
              <a:rPr lang="es-PE" sz="2800" b="1" dirty="0" err="1"/>
              <a:t>different</a:t>
            </a:r>
            <a:r>
              <a:rPr lang="es-PE" sz="2800" b="1" dirty="0"/>
              <a:t> </a:t>
            </a:r>
            <a:r>
              <a:rPr lang="es-PE" sz="2800" b="1" dirty="0" err="1"/>
              <a:t>breeds</a:t>
            </a:r>
            <a:r>
              <a:rPr lang="es-PE" sz="2800" b="1" dirty="0"/>
              <a:t> of </a:t>
            </a:r>
            <a:r>
              <a:rPr lang="es-PE" sz="2800" b="1" dirty="0" err="1"/>
              <a:t>sheep</a:t>
            </a:r>
            <a:r>
              <a:rPr lang="es-PE" sz="2800" b="1" dirty="0"/>
              <a:t> </a:t>
            </a:r>
            <a:r>
              <a:rPr lang="es-PE" sz="2800" b="1" dirty="0" err="1"/>
              <a:t>for</a:t>
            </a:r>
            <a:r>
              <a:rPr lang="es-PE" sz="2800" b="1" dirty="0"/>
              <a:t> fine </a:t>
            </a:r>
            <a:r>
              <a:rPr lang="es-PE" sz="2800" b="1" dirty="0" err="1"/>
              <a:t>wool</a:t>
            </a:r>
            <a:r>
              <a:rPr lang="es-PE" sz="2800" b="1" dirty="0"/>
              <a:t> and heavy </a:t>
            </a:r>
            <a:r>
              <a:rPr lang="es-PE" sz="2800" b="1" dirty="0" err="1"/>
              <a:t>lamb</a:t>
            </a:r>
            <a:r>
              <a:rPr lang="es-PE" sz="2800" b="1" dirty="0"/>
              <a:t> </a:t>
            </a:r>
            <a:r>
              <a:rPr lang="es-PE" sz="2800" b="1" dirty="0" err="1"/>
              <a:t>production</a:t>
            </a:r>
            <a:endParaRPr lang="es-PE" sz="28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15518043"/>
              </p:ext>
            </p:extLst>
          </p:nvPr>
        </p:nvGraphicFramePr>
        <p:xfrm>
          <a:off x="428597" y="1428737"/>
          <a:ext cx="8358248" cy="4736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3317281" y="1538320"/>
            <a:ext cx="0" cy="43389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27790" y="6093297"/>
            <a:ext cx="105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800" dirty="0" smtClean="0">
                <a:solidFill>
                  <a:prstClr val="black"/>
                </a:solidFill>
                <a:latin typeface="Arial"/>
                <a:cs typeface="+mn-cs"/>
              </a:rPr>
              <a:t>Wool (µ)</a:t>
            </a:r>
            <a:endParaRPr lang="en-AU" sz="180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8404" y="5823740"/>
            <a:ext cx="39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400" dirty="0" smtClean="0">
                <a:solidFill>
                  <a:prstClr val="black"/>
                </a:solidFill>
                <a:latin typeface="Arial"/>
                <a:cs typeface="+mn-cs"/>
              </a:rPr>
              <a:t>23</a:t>
            </a:r>
            <a:endParaRPr lang="en-AU" sz="140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2788" y="4383576"/>
            <a:ext cx="7992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948617" y="2815707"/>
            <a:ext cx="242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dirty="0" smtClean="0">
                <a:solidFill>
                  <a:prstClr val="black"/>
                </a:solidFill>
                <a:latin typeface="Arial"/>
              </a:rPr>
              <a:t>Weaning weight</a:t>
            </a:r>
            <a:r>
              <a:rPr lang="en-AU" sz="1800" dirty="0" smtClean="0">
                <a:solidFill>
                  <a:prstClr val="black"/>
                </a:solidFill>
                <a:latin typeface="Arial"/>
                <a:cs typeface="+mn-cs"/>
              </a:rPr>
              <a:t> (kg)</a:t>
            </a:r>
            <a:endParaRPr lang="en-AU" sz="180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343" y="4264756"/>
            <a:ext cx="3984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400" dirty="0" smtClean="0">
                <a:solidFill>
                  <a:prstClr val="black"/>
                </a:solidFill>
                <a:latin typeface="Arial"/>
                <a:cs typeface="+mn-cs"/>
              </a:rPr>
              <a:t>25</a:t>
            </a:r>
            <a:endParaRPr lang="en-AU" sz="140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1773" y="4121967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100" dirty="0" smtClean="0">
                <a:solidFill>
                  <a:srgbClr val="3333FF"/>
                </a:solidFill>
                <a:latin typeface="Arial"/>
                <a:cs typeface="+mn-cs"/>
              </a:rPr>
              <a:t>Milk producer</a:t>
            </a:r>
            <a:endParaRPr lang="en-AU" sz="1100" dirty="0">
              <a:solidFill>
                <a:srgbClr val="3333FF"/>
              </a:solidFill>
              <a:latin typeface="Arial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1319" y="5417517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100" dirty="0" smtClean="0">
                <a:solidFill>
                  <a:srgbClr val="3333FF"/>
                </a:solidFill>
                <a:latin typeface="Arial"/>
                <a:cs typeface="+mn-cs"/>
              </a:rPr>
              <a:t>Milk</a:t>
            </a:r>
            <a:endParaRPr lang="en-AU" sz="1100" dirty="0">
              <a:solidFill>
                <a:srgbClr val="3333FF"/>
              </a:solidFill>
              <a:latin typeface="Arial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13489" y="2294047"/>
            <a:ext cx="4972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100" dirty="0" smtClean="0">
                <a:solidFill>
                  <a:srgbClr val="C00000"/>
                </a:solidFill>
                <a:latin typeface="Arial"/>
                <a:cs typeface="+mn-cs"/>
              </a:rPr>
              <a:t>Meat</a:t>
            </a:r>
            <a:endParaRPr lang="en-AU" sz="1100" dirty="0">
              <a:solidFill>
                <a:srgbClr val="C00000"/>
              </a:solidFill>
              <a:latin typeface="Arial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455" y="5357829"/>
            <a:ext cx="506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100" dirty="0" smtClean="0">
                <a:solidFill>
                  <a:srgbClr val="FF00FF"/>
                </a:solidFill>
                <a:latin typeface="Arial"/>
                <a:cs typeface="+mn-cs"/>
              </a:rPr>
              <a:t>Wool</a:t>
            </a:r>
            <a:endParaRPr lang="en-AU" sz="1100" dirty="0">
              <a:solidFill>
                <a:srgbClr val="FF00FF"/>
              </a:solidFill>
              <a:latin typeface="Arial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4657" y="5102370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100" dirty="0" smtClean="0">
                <a:solidFill>
                  <a:srgbClr val="F79646">
                    <a:lumMod val="75000"/>
                  </a:srgbClr>
                </a:solidFill>
                <a:latin typeface="Arial"/>
                <a:cs typeface="+mn-cs"/>
              </a:rPr>
              <a:t>Dual purpose</a:t>
            </a:r>
            <a:endParaRPr lang="en-AU" sz="1100" dirty="0">
              <a:solidFill>
                <a:srgbClr val="F79646">
                  <a:lumMod val="7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7988" y="2835627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100" dirty="0" smtClean="0">
                <a:solidFill>
                  <a:srgbClr val="F79646">
                    <a:lumMod val="75000"/>
                  </a:srgbClr>
                </a:solidFill>
                <a:latin typeface="Arial"/>
                <a:cs typeface="+mn-cs"/>
              </a:rPr>
              <a:t>Dual purpose</a:t>
            </a:r>
            <a:endParaRPr lang="en-AU" sz="1100" dirty="0">
              <a:solidFill>
                <a:srgbClr val="F79646">
                  <a:lumMod val="7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62567" y="3555707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sz="1100" dirty="0" smtClean="0">
                <a:solidFill>
                  <a:srgbClr val="F79646">
                    <a:lumMod val="75000"/>
                  </a:srgbClr>
                </a:solidFill>
                <a:latin typeface="Arial"/>
                <a:cs typeface="+mn-cs"/>
              </a:rPr>
              <a:t>Dual purpose</a:t>
            </a:r>
            <a:endParaRPr lang="en-AU" sz="1100" dirty="0">
              <a:solidFill>
                <a:srgbClr val="F79646">
                  <a:lumMod val="75000"/>
                </a:srgbClr>
              </a:solidFill>
              <a:latin typeface="Arial"/>
              <a:cs typeface="+mn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024289" y="283562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dirty="0" smtClean="0">
                <a:solidFill>
                  <a:srgbClr val="C00000"/>
                </a:solidFill>
                <a:latin typeface="Arial"/>
              </a:rPr>
              <a:t>Meat producers</a:t>
            </a:r>
            <a:endParaRPr lang="en-AU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208" y="6014998"/>
            <a:ext cx="1477734" cy="82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691680" y="6462634"/>
            <a:ext cx="496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00" dirty="0" err="1" smtClean="0"/>
              <a:t>Design</a:t>
            </a:r>
            <a:r>
              <a:rPr lang="es-PE" sz="1000" dirty="0" smtClean="0"/>
              <a:t>: Alfonso </a:t>
            </a:r>
            <a:r>
              <a:rPr lang="es-PE" sz="1000" dirty="0" err="1" smtClean="0"/>
              <a:t>Bouroncle</a:t>
            </a:r>
            <a:r>
              <a:rPr lang="es-PE" sz="1000" dirty="0" smtClean="0"/>
              <a:t> and  William Vivanco</a:t>
            </a:r>
            <a:endParaRPr lang="es-PE" sz="1000" dirty="0"/>
          </a:p>
        </p:txBody>
      </p:sp>
      <p:pic>
        <p:nvPicPr>
          <p:cNvPr id="23" name="Picture 7" descr="Konsortium Merino 2845"/>
          <p:cNvPicPr>
            <a:picLocks noChangeAspect="1" noChangeArrowheads="1"/>
          </p:cNvPicPr>
          <p:nvPr/>
        </p:nvPicPr>
        <p:blipFill>
          <a:blip r:embed="rId4" cstate="print"/>
          <a:srcRect l="9842" t="19685"/>
          <a:stretch>
            <a:fillRect/>
          </a:stretch>
        </p:blipFill>
        <p:spPr bwMode="auto">
          <a:xfrm>
            <a:off x="2357424" y="4357701"/>
            <a:ext cx="500065" cy="586913"/>
          </a:xfrm>
          <a:prstGeom prst="rect">
            <a:avLst/>
          </a:prstGeom>
          <a:noFill/>
        </p:spPr>
      </p:pic>
      <p:sp>
        <p:nvSpPr>
          <p:cNvPr id="24" name="Oval 23"/>
          <p:cNvSpPr/>
          <p:nvPr/>
        </p:nvSpPr>
        <p:spPr>
          <a:xfrm>
            <a:off x="1937848" y="3101691"/>
            <a:ext cx="1429968" cy="8510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4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lock ewes with lambs soon to be wean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16013" y="5459413"/>
            <a:ext cx="1271746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ZA" b="1">
                <a:solidFill>
                  <a:srgbClr val="CCCCFF"/>
                </a:solidFill>
                <a:latin typeface="Arial" charset="0"/>
              </a:rPr>
              <a:t>Dohnes will add a new and profitable dimension to</a:t>
            </a:r>
          </a:p>
          <a:p>
            <a:pPr eaLnBrk="1" hangingPunct="1"/>
            <a:r>
              <a:rPr lang="en-ZA" b="1">
                <a:solidFill>
                  <a:srgbClr val="CCCCFF"/>
                </a:solidFill>
                <a:latin typeface="Arial" charset="0"/>
              </a:rPr>
              <a:t>your sheep enterprise</a:t>
            </a:r>
          </a:p>
          <a:p>
            <a:pPr eaLnBrk="1" hangingPunct="1"/>
            <a:r>
              <a:rPr lang="en-ZA" sz="1800" b="1">
                <a:solidFill>
                  <a:srgbClr val="CCCCFF"/>
                </a:solidFill>
                <a:latin typeface="Arial" charset="0"/>
              </a:rPr>
              <a:t>					Cameron McMaster</a:t>
            </a:r>
            <a:r>
              <a:rPr lang="en-ZA" sz="1800"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76238" y="207963"/>
            <a:ext cx="10648950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ZA" b="1" dirty="0">
                <a:solidFill>
                  <a:srgbClr val="002060"/>
                </a:solidFill>
                <a:latin typeface="Arial" charset="0"/>
              </a:rPr>
              <a:t>A New Philosophy</a:t>
            </a:r>
            <a:r>
              <a:rPr lang="en-ZA" sz="1800" b="1" dirty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eaLnBrk="1" hangingPunct="1"/>
            <a:endParaRPr lang="en-ZA" sz="1800" b="1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ZA" sz="1800" dirty="0">
                <a:solidFill>
                  <a:srgbClr val="002060"/>
                </a:solidFill>
                <a:latin typeface="Arial" charset="0"/>
              </a:rPr>
              <a:t>Wool production is no longer the most important component of Flock Income</a:t>
            </a:r>
            <a:endParaRPr lang="en-US" sz="18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endParaRPr lang="en-ZA" sz="18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ZA" sz="1800" dirty="0">
                <a:solidFill>
                  <a:srgbClr val="002060"/>
                </a:solidFill>
                <a:latin typeface="Arial" charset="0"/>
              </a:rPr>
              <a:t>Fleece weight is no longer the major selection objective</a:t>
            </a:r>
          </a:p>
          <a:p>
            <a:pPr eaLnBrk="1" hangingPunct="1"/>
            <a:endParaRPr lang="en-ZA" sz="1800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2060"/>
                </a:solidFill>
                <a:latin typeface="Arial" charset="0"/>
              </a:rPr>
              <a:t>A new multidimensional philosophy in terms of breeding goals and selection</a:t>
            </a:r>
          </a:p>
          <a:p>
            <a:pPr eaLnBrk="1" hangingPunct="1"/>
            <a:r>
              <a:rPr lang="en-US" sz="1800" dirty="0">
                <a:solidFill>
                  <a:srgbClr val="002060"/>
                </a:solidFill>
                <a:latin typeface="Arial" charset="0"/>
              </a:rPr>
              <a:t>strategy for Commercial Sheep is  necessary to </a:t>
            </a:r>
            <a:r>
              <a:rPr lang="en-US" sz="1800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en-US" sz="1800" dirty="0" err="1" smtClean="0">
                <a:solidFill>
                  <a:srgbClr val="002060"/>
                </a:solidFill>
                <a:latin typeface="Arial" charset="0"/>
              </a:rPr>
              <a:t>aximise</a:t>
            </a:r>
            <a:r>
              <a:rPr lang="en-US" sz="18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Arial" charset="0"/>
              </a:rPr>
              <a:t>Profitability in </a:t>
            </a:r>
          </a:p>
          <a:p>
            <a:pPr eaLnBrk="1" hangingPunct="1"/>
            <a:r>
              <a:rPr lang="en-US" sz="1800" dirty="0">
                <a:solidFill>
                  <a:srgbClr val="002060"/>
                </a:solidFill>
                <a:latin typeface="Arial" charset="0"/>
              </a:rPr>
              <a:t>current and future market environments</a:t>
            </a:r>
          </a:p>
          <a:p>
            <a:pPr eaLnBrk="1" hangingPunct="1"/>
            <a:endParaRPr lang="en-US" sz="18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800" b="1" dirty="0">
              <a:solidFill>
                <a:srgbClr val="D6ECEE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rveld vista ea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6484" y="0"/>
            <a:ext cx="10769279" cy="9044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44234" y="44291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6834" y="1142984"/>
            <a:ext cx="893716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coarse native grassland of the Eastern Cape (Sourveld)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is a very harsh environment for Merinos. </a:t>
            </a:r>
          </a:p>
          <a:p>
            <a:endParaRPr lang="en-US" sz="2000" b="1" dirty="0" smtClean="0">
              <a:solidFill>
                <a:schemeClr val="tx2"/>
              </a:solidFill>
            </a:endParaRPr>
          </a:p>
          <a:p>
            <a:endParaRPr lang="en-ZA" sz="2000" b="1" dirty="0" smtClean="0">
              <a:solidFill>
                <a:schemeClr val="tx2"/>
              </a:solidFill>
            </a:endParaRPr>
          </a:p>
          <a:p>
            <a:endParaRPr lang="en-ZA" sz="2000" b="1" dirty="0" smtClean="0">
              <a:solidFill>
                <a:schemeClr val="tx2"/>
              </a:solidFill>
            </a:endParaRPr>
          </a:p>
          <a:p>
            <a:endParaRPr lang="en-ZA" sz="2000" b="1" dirty="0" smtClean="0">
              <a:solidFill>
                <a:schemeClr val="tx2"/>
              </a:solidFill>
            </a:endParaRPr>
          </a:p>
          <a:p>
            <a:endParaRPr lang="en-US" sz="2000" b="1" dirty="0" smtClean="0">
              <a:solidFill>
                <a:schemeClr val="tx2"/>
              </a:solidFill>
            </a:endParaRPr>
          </a:p>
          <a:p>
            <a:endParaRPr lang="en-US" sz="2000" b="1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location_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593" y="4351826"/>
            <a:ext cx="2580771" cy="2291884"/>
          </a:xfrm>
          <a:prstGeom prst="rect">
            <a:avLst/>
          </a:prstGeom>
          <a:noFill/>
        </p:spPr>
      </p:pic>
      <p:pic>
        <p:nvPicPr>
          <p:cNvPr id="6" name="Picture 4" descr="Wynand d Toit 0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3" y="6000769"/>
            <a:ext cx="239782" cy="285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00430" y="621508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Dohne Agricultural Research Institute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1857357" y="6143645"/>
            <a:ext cx="642944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6835" y="1928802"/>
            <a:ext cx="85085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1939 </a:t>
            </a:r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A programme initiated at the Dohne Agricultural Research Institute </a:t>
            </a:r>
            <a:r>
              <a:rPr lang="en-US" b="1" dirty="0" smtClean="0">
                <a:solidFill>
                  <a:schemeClr val="tx2"/>
                </a:solidFill>
              </a:rPr>
              <a:t>to </a:t>
            </a:r>
            <a:r>
              <a:rPr lang="en-US" b="1" dirty="0" smtClean="0">
                <a:solidFill>
                  <a:schemeClr val="tx2"/>
                </a:solidFill>
              </a:rPr>
              <a:t>introduce genotypes for hardiness, fertility and better growth rate into the local </a:t>
            </a:r>
            <a:r>
              <a:rPr lang="en-US" b="1" dirty="0" err="1" smtClean="0">
                <a:solidFill>
                  <a:schemeClr val="tx2"/>
                </a:solidFill>
              </a:rPr>
              <a:t>Peppin</a:t>
            </a:r>
            <a:r>
              <a:rPr lang="en-US" b="1" dirty="0" smtClean="0">
                <a:solidFill>
                  <a:schemeClr val="tx2"/>
                </a:solidFill>
              </a:rPr>
              <a:t> type Merino.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2094" y="3286124"/>
            <a:ext cx="857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OBJECTIVE:   To breed a well adapted dual-purpose, fine-woolled Merino-type for harsh environments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2" name="Picture 11" descr="Scan0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9454" y="357166"/>
            <a:ext cx="1977165" cy="1357322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3850" y="484188"/>
            <a:ext cx="69119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tabLst>
                <a:tab pos="1079500" algn="l"/>
              </a:tabLst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DOHNE 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WORKSHOPS 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AUSTRALIA  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2016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tabLst>
                <a:tab pos="1079500" algn="l"/>
              </a:tabLst>
            </a:pPr>
            <a:endParaRPr lang="en-US" b="1" dirty="0"/>
          </a:p>
          <a:p>
            <a:pPr>
              <a:tabLst>
                <a:tab pos="1079500" algn="l"/>
              </a:tabLst>
            </a:pPr>
            <a:r>
              <a:rPr lang="en-US" b="1" dirty="0"/>
              <a:t> </a:t>
            </a:r>
            <a:endParaRPr lang="en-US" dirty="0"/>
          </a:p>
          <a:p>
            <a:pPr>
              <a:tabLst>
                <a:tab pos="1079500" algn="l"/>
              </a:tabLst>
            </a:pPr>
            <a:endParaRPr lang="en-US" dirty="0"/>
          </a:p>
          <a:p>
            <a:pPr algn="ctr">
              <a:tabLst>
                <a:tab pos="1079500" algn="l"/>
              </a:tabLst>
            </a:pPr>
            <a:r>
              <a:rPr lang="en-US" b="1" dirty="0"/>
              <a:t> </a:t>
            </a:r>
            <a:endParaRPr lang="en-US" dirty="0"/>
          </a:p>
          <a:p>
            <a:pPr algn="ctr">
              <a:tabLst>
                <a:tab pos="1079500" algn="l"/>
              </a:tabLst>
            </a:pPr>
            <a:r>
              <a:rPr lang="en-U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28660" y="500042"/>
            <a:ext cx="95726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SUMMARY</a:t>
            </a:r>
          </a:p>
          <a:p>
            <a:endParaRPr lang="en-US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In efforts to increase flock  income from 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higher lamb and meat production -  Choice of Breed-type is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important</a:t>
            </a:r>
          </a:p>
          <a:p>
            <a:endParaRPr lang="en-US" b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Dohnes are appropriate in the current Economic Environment</a:t>
            </a:r>
          </a:p>
          <a:p>
            <a:endParaRPr lang="en-US" b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Current market indicators and demand for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lower costs indicate: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   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            		Selection for Better Adapted sheep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	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	Selection for Higher Reproduction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	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	Selection for Higher  Early Growth Rates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	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	Selection for Wool Quality traits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charset="0"/>
              </a:rPr>
              <a:t>		rather than higher fleece weights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 descr="Dohne cartoon 249.jpg"/>
          <p:cNvPicPr>
            <a:picLocks noChangeAspect="1"/>
          </p:cNvPicPr>
          <p:nvPr/>
        </p:nvPicPr>
        <p:blipFill>
          <a:blip r:embed="rId2" cstate="print"/>
          <a:srcRect t="1605"/>
          <a:stretch>
            <a:fillRect/>
          </a:stretch>
        </p:blipFill>
        <p:spPr>
          <a:xfrm>
            <a:off x="6000760" y="2705087"/>
            <a:ext cx="2893221" cy="3795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J Kotzé, about 1980 18Jun07 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643050"/>
            <a:ext cx="36576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1785926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1939  German Mutton Merino x Merino. </a:t>
            </a:r>
            <a:r>
              <a:rPr lang="en-US" dirty="0" smtClean="0"/>
              <a:t>The excellent characteristics of the first cross  fixed, through inter-breeding and selection.</a:t>
            </a: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2786058"/>
            <a:ext cx="435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Parameters:</a:t>
            </a:r>
          </a:p>
          <a:p>
            <a:r>
              <a:rPr lang="en-ZA" dirty="0" smtClean="0"/>
              <a:t>Pedigrees and performance recorded.</a:t>
            </a:r>
          </a:p>
          <a:p>
            <a:r>
              <a:rPr lang="en-ZA" dirty="0" smtClean="0"/>
              <a:t>Sheep to be run under identical conditions </a:t>
            </a:r>
            <a:r>
              <a:rPr lang="en-ZA" b="1" dirty="0" smtClean="0"/>
              <a:t>in a natural commercial environment.</a:t>
            </a:r>
            <a:endParaRPr lang="en-Z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4143380"/>
            <a:ext cx="435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He defined the selection procedures that are followed to this day. 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4929198"/>
            <a:ext cx="4643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Very advanced requirements at this time (the early and mid 1940s)</a:t>
            </a:r>
            <a:endParaRPr lang="en-Z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1000108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Mr </a:t>
            </a:r>
            <a:r>
              <a:rPr lang="en-ZA" sz="2400" b="1" dirty="0" smtClean="0"/>
              <a:t>JJJ (</a:t>
            </a:r>
            <a:r>
              <a:rPr lang="en-ZA" sz="2400" b="1" dirty="0" err="1" smtClean="0"/>
              <a:t>Koot</a:t>
            </a:r>
            <a:r>
              <a:rPr lang="en-ZA" sz="2400" b="1" dirty="0" smtClean="0"/>
              <a:t> </a:t>
            </a:r>
            <a:r>
              <a:rPr lang="en-ZA" sz="2400" b="1" dirty="0" err="1" smtClean="0"/>
              <a:t>Kotzé</a:t>
            </a:r>
            <a:r>
              <a:rPr lang="en-ZA" sz="2400" b="1" dirty="0" smtClean="0"/>
              <a:t>) Father of the Dohne</a:t>
            </a:r>
            <a:endParaRPr lang="en-Z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158" y="5715016"/>
            <a:ext cx="450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By observing the most productive and best adapted sheep in each generation, Koot Kotzé himself defined the ideal breed type.</a:t>
            </a:r>
            <a:endParaRPr lang="en-ZA" dirty="0"/>
          </a:p>
        </p:txBody>
      </p:sp>
      <p:pic>
        <p:nvPicPr>
          <p:cNvPr id="13" name="Picture 12" descr="Scan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214290"/>
            <a:ext cx="1977165" cy="1357322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3850" y="285728"/>
            <a:ext cx="69119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10795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DOHNE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WORKSHOPS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AUSTRALIA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2016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tabLst>
                <a:tab pos="1079500" algn="l"/>
              </a:tabLst>
            </a:pPr>
            <a:endParaRPr lang="en-US" b="1" dirty="0"/>
          </a:p>
          <a:p>
            <a:pPr>
              <a:tabLst>
                <a:tab pos="1079500" algn="l"/>
              </a:tabLst>
            </a:pPr>
            <a:r>
              <a:rPr lang="en-US" b="1" dirty="0"/>
              <a:t> </a:t>
            </a:r>
            <a:endParaRPr lang="en-US" dirty="0"/>
          </a:p>
          <a:p>
            <a:pPr>
              <a:tabLst>
                <a:tab pos="1079500" algn="l"/>
              </a:tabLst>
            </a:pPr>
            <a:endParaRPr lang="en-US" dirty="0"/>
          </a:p>
          <a:p>
            <a:pPr algn="ctr">
              <a:tabLst>
                <a:tab pos="1079500" algn="l"/>
              </a:tabLst>
            </a:pPr>
            <a:r>
              <a:rPr lang="en-US" b="1" dirty="0"/>
              <a:t> </a:t>
            </a:r>
            <a:endParaRPr lang="en-US" dirty="0"/>
          </a:p>
          <a:p>
            <a:pPr algn="ctr">
              <a:tabLst>
                <a:tab pos="1079500" algn="l"/>
              </a:tabLst>
            </a:pPr>
            <a:r>
              <a:rPr lang="en-U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96" y="928670"/>
            <a:ext cx="87154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7030A0"/>
                </a:solidFill>
              </a:rPr>
              <a:t>1966—Breed Society formed</a:t>
            </a:r>
          </a:p>
          <a:p>
            <a:pPr eaLnBrk="0" hangingPunct="0"/>
            <a:endParaRPr lang="en-US" sz="2400" b="1" dirty="0" smtClean="0">
              <a:solidFill>
                <a:srgbClr val="7030A0"/>
              </a:solidFill>
            </a:endParaRPr>
          </a:p>
          <a:p>
            <a:pPr eaLnBrk="0" hangingPunct="0"/>
            <a:r>
              <a:rPr lang="en-US" sz="2000" b="1" dirty="0" smtClean="0">
                <a:solidFill>
                  <a:srgbClr val="7030A0"/>
                </a:solidFill>
              </a:rPr>
              <a:t>Uninhibited by traditional systems we were able to embrace innovative methods </a:t>
            </a:r>
          </a:p>
          <a:p>
            <a:pPr eaLnBrk="0" hangingPunct="0"/>
            <a:r>
              <a:rPr lang="en-US" sz="2000" b="1" dirty="0" smtClean="0">
                <a:solidFill>
                  <a:srgbClr val="7030A0"/>
                </a:solidFill>
              </a:rPr>
              <a:t>		</a:t>
            </a:r>
          </a:p>
          <a:p>
            <a:pPr eaLnBrk="0" hangingPunct="0"/>
            <a:r>
              <a:rPr lang="en-US" sz="2000" b="1" dirty="0" smtClean="0">
                <a:solidFill>
                  <a:srgbClr val="7030A0"/>
                </a:solidFill>
              </a:rPr>
              <a:t>	- Open Nucleus Systems and Population Genetics</a:t>
            </a:r>
          </a:p>
          <a:p>
            <a:pPr eaLnBrk="0" hangingPunct="0"/>
            <a:r>
              <a:rPr lang="en-US" sz="2000" b="1" dirty="0" smtClean="0">
                <a:solidFill>
                  <a:srgbClr val="7030A0"/>
                </a:solidFill>
              </a:rPr>
              <a:t>	- Measurement and Production Recording</a:t>
            </a:r>
          </a:p>
          <a:p>
            <a:pPr eaLnBrk="0" hangingPunct="0"/>
            <a:endParaRPr lang="en-US" sz="2400" b="1" dirty="0" smtClean="0">
              <a:solidFill>
                <a:schemeClr val="accent1"/>
              </a:solidFill>
            </a:endParaRPr>
          </a:p>
          <a:p>
            <a:pPr eaLnBrk="0" hangingPunct="0"/>
            <a:r>
              <a:rPr lang="en-US" sz="2400" b="1" dirty="0" smtClean="0">
                <a:solidFill>
                  <a:srgbClr val="00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A New Role defined:  	</a:t>
            </a:r>
            <a:r>
              <a:rPr lang="en-US" sz="2400" b="1" dirty="0" smtClean="0">
                <a:solidFill>
                  <a:srgbClr val="7030A0"/>
                </a:solidFill>
              </a:rPr>
              <a:t>To improve productivity by</a:t>
            </a:r>
          </a:p>
          <a:p>
            <a:pPr eaLnBrk="0" hangingPunct="0"/>
            <a:endParaRPr lang="en-US" sz="2000" b="1" dirty="0" smtClean="0">
              <a:solidFill>
                <a:srgbClr val="7030A0"/>
              </a:solidFill>
            </a:endParaRPr>
          </a:p>
          <a:p>
            <a:pPr lvl="2" eaLnBrk="0" hangingPunct="0">
              <a:buFontTx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  Setting goals that contribute to cash income </a:t>
            </a:r>
          </a:p>
          <a:p>
            <a:pPr eaLnBrk="0" hangingPunct="0"/>
            <a:r>
              <a:rPr lang="en-US" sz="2000" b="1" dirty="0" smtClean="0">
                <a:solidFill>
                  <a:srgbClr val="7030A0"/>
                </a:solidFill>
              </a:rPr>
              <a:t>	   of commercial breeders</a:t>
            </a:r>
          </a:p>
          <a:p>
            <a:pPr eaLnBrk="0" hangingPunct="0"/>
            <a:endParaRPr lang="en-US" sz="2000" b="1" dirty="0" smtClean="0">
              <a:solidFill>
                <a:srgbClr val="7030A0"/>
              </a:solidFill>
            </a:endParaRPr>
          </a:p>
          <a:p>
            <a:pPr lvl="2" eaLnBrk="0" hangingPunct="0">
              <a:buFontTx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  Breeding more efficient and better-adapted sheep</a:t>
            </a:r>
          </a:p>
          <a:p>
            <a:pPr lvl="2" eaLnBrk="0" hangingPunct="0">
              <a:buFontTx/>
              <a:buChar char="•"/>
            </a:pPr>
            <a:endParaRPr lang="en-US" sz="2000" b="1" dirty="0" smtClean="0">
              <a:solidFill>
                <a:srgbClr val="7030A0"/>
              </a:solidFill>
            </a:endParaRPr>
          </a:p>
          <a:p>
            <a:pPr lvl="2" eaLnBrk="0" hangingPunct="0">
              <a:buFontTx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  Advanced breeding and selection systems</a:t>
            </a:r>
          </a:p>
          <a:p>
            <a:pPr lvl="2" eaLnBrk="0" hangingPunct="0">
              <a:buFontTx/>
              <a:buChar char="•"/>
            </a:pPr>
            <a:endParaRPr lang="en-US" sz="2000" b="1" dirty="0">
              <a:solidFill>
                <a:srgbClr val="7030A0"/>
              </a:solidFill>
            </a:endParaRPr>
          </a:p>
          <a:p>
            <a:pPr lvl="2" eaLnBrk="0" hangingPunct="0">
              <a:buFontTx/>
              <a:buChar char="•"/>
            </a:pP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Motivation and education of breeders and clients.</a:t>
            </a:r>
            <a:endParaRPr lang="en-US" sz="2000" b="1" dirty="0" smtClean="0">
              <a:solidFill>
                <a:schemeClr val="accent1"/>
              </a:solidFill>
            </a:endParaRPr>
          </a:p>
          <a:p>
            <a:pPr eaLnBrk="0" hangingPunct="0"/>
            <a:r>
              <a:rPr lang="en-US" sz="2000" b="1" dirty="0" smtClean="0">
                <a:solidFill>
                  <a:schemeClr val="accent1"/>
                </a:solidFill>
              </a:rPr>
              <a:t>\\</a:t>
            </a:r>
          </a:p>
          <a:p>
            <a:pPr eaLnBrk="0" hangingPunct="0"/>
            <a:endParaRPr lang="en-US" sz="24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4" name="Picture 7" descr="D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214290"/>
            <a:ext cx="1428760" cy="140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500042"/>
            <a:ext cx="892971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2400" b="1" dirty="0" smtClean="0">
                <a:solidFill>
                  <a:srgbClr val="002060"/>
                </a:solidFill>
              </a:rPr>
              <a:t>Dohne Merino Breed Society of SA  - Role and Functions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1050" b="1" dirty="0" smtClean="0">
                <a:solidFill>
                  <a:srgbClr val="002060"/>
                </a:solidFill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GB" b="1" u="sng" dirty="0" smtClean="0">
                <a:solidFill>
                  <a:srgbClr val="002060"/>
                </a:solidFill>
              </a:rPr>
              <a:t>Quality Control </a:t>
            </a:r>
            <a:r>
              <a:rPr lang="en-GB" dirty="0" smtClean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endParaRPr lang="en-GB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Appointment of Inspectors and supervision of Inspection Service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Regular revision of Selection Objectives and Breed Type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Norms and standards adapted when necessary (Ram Selection Index)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  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Merit Register – Qualification standards and evaluation of semen donors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 </a:t>
            </a:r>
            <a:endParaRPr lang="en-GB" b="1" u="sng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</a:t>
            </a:r>
            <a:endParaRPr lang="en-ZA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3214686"/>
            <a:ext cx="9694716" cy="374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b="1" u="sng" dirty="0" smtClean="0">
                <a:solidFill>
                  <a:srgbClr val="002060"/>
                </a:solidFill>
              </a:rPr>
              <a:t>Training and Education</a:t>
            </a:r>
            <a:endParaRPr lang="en-US" b="1" u="sng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Annual 4-day courses commenced in 1966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Attendance of course compulsory for Registered breeders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Senior Course  - a minimum qualification for Inspectors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Courses held annually at numerous venues to cover the country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Courses later extended -    2-day courses for Agricultural students 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		             (Universities, </a:t>
            </a:r>
            <a:r>
              <a:rPr lang="en-GB" b="1" dirty="0" err="1" smtClean="0">
                <a:solidFill>
                  <a:srgbClr val="002060"/>
                </a:solidFill>
              </a:rPr>
              <a:t>Technicons</a:t>
            </a:r>
            <a:r>
              <a:rPr lang="en-GB" b="1" dirty="0" smtClean="0">
                <a:solidFill>
                  <a:srgbClr val="002060"/>
                </a:solidFill>
              </a:rPr>
              <a:t> and Agricultural Colleges)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		            1-day Workshops for commercial breeders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	Courses updated with advances in breeding and technology</a:t>
            </a:r>
          </a:p>
          <a:p>
            <a:pPr>
              <a:lnSpc>
                <a:spcPct val="80000"/>
              </a:lnSpc>
            </a:pPr>
            <a:r>
              <a:rPr lang="en-GB" sz="1600" b="1" dirty="0" smtClean="0">
                <a:solidFill>
                  <a:srgbClr val="002060"/>
                </a:solidFill>
              </a:rPr>
              <a:t>	 </a:t>
            </a:r>
            <a:endParaRPr lang="en-GB" sz="24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400" b="1" dirty="0" smtClean="0">
                <a:solidFill>
                  <a:srgbClr val="002060"/>
                </a:solidFill>
              </a:rPr>
              <a:t>	COURSES A POWERFUL TOOL FOR PROMOTION </a:t>
            </a:r>
            <a:endParaRPr lang="en-ZA" sz="2400" b="1" dirty="0" smtClean="0">
              <a:solidFill>
                <a:srgbClr val="002060"/>
              </a:solidFill>
            </a:endParaRPr>
          </a:p>
          <a:p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09576" y="492505"/>
            <a:ext cx="893442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Competitive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Shows scrapped in 1978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2"/>
                </a:solidFill>
              </a:rPr>
              <a:t>The success of a stud was now determined by its performance in a commercial environment - not by its performance in the show 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z="2000" b="1" dirty="0" smtClean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z="2000" b="1" dirty="0" smtClean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2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chemeClr val="tx2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4" descr="Okinawa champion stud 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7035" y="3399569"/>
            <a:ext cx="3285633" cy="324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72333" y="4286256"/>
            <a:ext cx="107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X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Nat Champs BW 1973 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384" y="3429000"/>
            <a:ext cx="4554610" cy="3229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8800" y="62150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1973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787" y="3500439"/>
            <a:ext cx="107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X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833" y="1857917"/>
            <a:ext cx="8354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2"/>
                </a:solidFill>
              </a:rPr>
              <a:t>All animals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now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</a:rPr>
              <a:t>evaluated according to their measured relative efficiency in a commercial environment.   Breeders reluctant to isolate sheep for show preparation.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6833" y="2905306"/>
            <a:ext cx="8579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</a:rPr>
              <a:t>Show success no longer of any use to breeders or their clients.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oks Bros ewes 18Jun13 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58" y="1714494"/>
            <a:ext cx="9929881" cy="5500727"/>
          </a:xfrm>
          <a:prstGeom prst="rect">
            <a:avLst/>
          </a:prstGeom>
          <a:solidFill>
            <a:srgbClr val="9999FF"/>
          </a:solidFill>
        </p:spPr>
      </p:pic>
      <p:sp>
        <p:nvSpPr>
          <p:cNvPr id="3" name="Rectangle 2"/>
          <p:cNvSpPr/>
          <p:nvPr/>
        </p:nvSpPr>
        <p:spPr>
          <a:xfrm>
            <a:off x="0" y="0"/>
            <a:ext cx="5643571" cy="2308324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endParaRPr lang="en-ZA" sz="2000" dirty="0" smtClean="0"/>
          </a:p>
          <a:p>
            <a:r>
              <a:rPr lang="en-ZA" sz="2400" b="1" dirty="0" smtClean="0">
                <a:solidFill>
                  <a:schemeClr val="tx2"/>
                </a:solidFill>
              </a:rPr>
              <a:t>  Nature is better than a show judge</a:t>
            </a:r>
          </a:p>
          <a:p>
            <a:endParaRPr lang="en-ZA" sz="2000" dirty="0" smtClean="0">
              <a:solidFill>
                <a:schemeClr val="tx2"/>
              </a:solidFill>
            </a:endParaRPr>
          </a:p>
          <a:p>
            <a:r>
              <a:rPr lang="en-ZA" sz="2000" b="1" dirty="0" smtClean="0">
                <a:solidFill>
                  <a:schemeClr val="tx2"/>
                </a:solidFill>
              </a:rPr>
              <a:t>  When selecting on measurement in a natural</a:t>
            </a:r>
          </a:p>
          <a:p>
            <a:r>
              <a:rPr lang="en-ZA" sz="2000" b="1" dirty="0" smtClean="0">
                <a:solidFill>
                  <a:schemeClr val="tx2"/>
                </a:solidFill>
              </a:rPr>
              <a:t>  commercial situation, </a:t>
            </a:r>
            <a:r>
              <a:rPr lang="en-US" sz="2000" b="1" dirty="0" smtClean="0">
                <a:solidFill>
                  <a:schemeClr val="tx2"/>
                </a:solidFill>
              </a:rPr>
              <a:t>Nature</a:t>
            </a:r>
            <a:r>
              <a:rPr lang="en-ZA" sz="2000" b="1" dirty="0" smtClean="0">
                <a:solidFill>
                  <a:schemeClr val="tx2"/>
                </a:solidFill>
              </a:rPr>
              <a:t> is far better at </a:t>
            </a:r>
          </a:p>
          <a:p>
            <a:r>
              <a:rPr lang="en-ZA" sz="2000" b="1" dirty="0" smtClean="0">
                <a:solidFill>
                  <a:schemeClr val="tx2"/>
                </a:solidFill>
              </a:rPr>
              <a:t>  </a:t>
            </a:r>
            <a:r>
              <a:rPr lang="en-US" sz="2000" b="1" dirty="0" smtClean="0">
                <a:solidFill>
                  <a:schemeClr val="tx2"/>
                </a:solidFill>
              </a:rPr>
              <a:t>defining and demonstrating the most efficient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  type of animal.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4610" y="6309320"/>
            <a:ext cx="7802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 vigorous and plain-bodied type began to emerge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  <p:pic>
        <p:nvPicPr>
          <p:cNvPr id="5" name="Picture 2" descr="C:\Documents and Settings\Cameron\My Documents\My Pictures\Dohne Archives\SA Grand Champion 1973 054.jpg"/>
          <p:cNvPicPr>
            <a:picLocks noChangeAspect="1" noChangeArrowheads="1"/>
          </p:cNvPicPr>
          <p:nvPr/>
        </p:nvPicPr>
        <p:blipFill>
          <a:blip r:embed="rId3" cstate="print">
            <a:lum bright="16000" contrast="12000"/>
          </a:blip>
          <a:srcRect/>
          <a:stretch>
            <a:fillRect/>
          </a:stretch>
        </p:blipFill>
        <p:spPr bwMode="auto">
          <a:xfrm>
            <a:off x="5572132" y="1"/>
            <a:ext cx="3571869" cy="34726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00959" y="928669"/>
            <a:ext cx="107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X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285728"/>
            <a:ext cx="8786842" cy="4113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BREEDING OBJECTIVES FOR DOHNES</a:t>
            </a:r>
          </a:p>
          <a:p>
            <a:endParaRPr lang="en-US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	Fundamental objective</a:t>
            </a: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—financial </a:t>
            </a:r>
          </a:p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		To </a:t>
            </a:r>
            <a:r>
              <a:rPr lang="en-US" dirty="0" err="1" smtClean="0">
                <a:solidFill>
                  <a:srgbClr val="7030A0"/>
                </a:solidFill>
                <a:latin typeface="Arial" charset="0"/>
              </a:rPr>
              <a:t>realise</a:t>
            </a:r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 maximum profitability</a:t>
            </a:r>
          </a:p>
          <a:p>
            <a:endParaRPr lang="en-US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	Breeding objectives must aim at:</a:t>
            </a:r>
          </a:p>
          <a:p>
            <a:endParaRPr lang="en-US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	- 	Maximum return per unit of input</a:t>
            </a:r>
          </a:p>
          <a:p>
            <a:endParaRPr lang="en-US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	- 	Optimum production levels within </a:t>
            </a:r>
          </a:p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		Environmental Constraints</a:t>
            </a:r>
          </a:p>
          <a:p>
            <a:endParaRPr lang="en-US" dirty="0" smtClean="0">
              <a:solidFill>
                <a:srgbClr val="7030A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7030A0"/>
                </a:solidFill>
                <a:latin typeface="Arial" charset="0"/>
              </a:rPr>
              <a:t>	-	</a:t>
            </a:r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Optimum relationships between 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Arial" charset="0"/>
              </a:rPr>
              <a:t>		Components of Income and Profits</a:t>
            </a:r>
            <a:endParaRPr lang="en-US" b="1" dirty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4" name="Picture 3" descr="Fe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714356"/>
            <a:ext cx="2452233" cy="330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Ooie emn lammers.jpg"/>
          <p:cNvPicPr>
            <a:picLocks noChangeAspect="1"/>
          </p:cNvPicPr>
          <p:nvPr/>
        </p:nvPicPr>
        <p:blipFill>
          <a:blip r:embed="rId3" cstate="print"/>
          <a:srcRect t="36454" b="21872"/>
          <a:stretch>
            <a:fillRect/>
          </a:stretch>
        </p:blipFill>
        <p:spPr>
          <a:xfrm>
            <a:off x="0" y="4357694"/>
            <a:ext cx="9144000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23850" y="260350"/>
          <a:ext cx="4711700" cy="3167063"/>
        </p:xfrm>
        <a:graphic>
          <a:graphicData uri="http://schemas.openxmlformats.org/presentationml/2006/ole">
            <p:oleObj spid="_x0000_s1026" name="Chart" r:id="rId3" imgW="4505400" imgH="2752560" progId="Excel.Chart.8">
              <p:embed/>
            </p:oleObj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3995738" y="3429000"/>
          <a:ext cx="4895850" cy="3167063"/>
        </p:xfrm>
        <a:graphic>
          <a:graphicData uri="http://schemas.openxmlformats.org/presentationml/2006/ole">
            <p:oleObj spid="_x0000_s1027" name="Chart" r:id="rId4" imgW="4695840" imgH="2752560" progId="Excel.Chart.8">
              <p:embed/>
            </p:oleObj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219700" y="765175"/>
            <a:ext cx="39243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ZA" sz="2400" b="1" dirty="0">
                <a:solidFill>
                  <a:srgbClr val="7030A0"/>
                </a:solidFill>
                <a:latin typeface="Arial" charset="0"/>
              </a:rPr>
              <a:t>Ratio of Meat : Wool</a:t>
            </a:r>
          </a:p>
          <a:p>
            <a:pPr>
              <a:spcBef>
                <a:spcPct val="50000"/>
              </a:spcBef>
            </a:pPr>
            <a:r>
              <a:rPr lang="en-ZA" sz="2400" b="1" dirty="0">
                <a:solidFill>
                  <a:srgbClr val="7030A0"/>
                </a:solidFill>
                <a:latin typeface="Arial" charset="0"/>
              </a:rPr>
              <a:t>Income the most </a:t>
            </a:r>
          </a:p>
          <a:p>
            <a:pPr>
              <a:spcBef>
                <a:spcPct val="50000"/>
              </a:spcBef>
            </a:pPr>
            <a:r>
              <a:rPr lang="en-ZA" sz="2400" b="1" dirty="0">
                <a:solidFill>
                  <a:srgbClr val="7030A0"/>
                </a:solidFill>
                <a:latin typeface="Arial" charset="0"/>
              </a:rPr>
              <a:t>Profitable Flocks</a:t>
            </a:r>
            <a:endParaRPr lang="en-US" sz="24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5288" y="4005263"/>
            <a:ext cx="31686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ZA" sz="2400" b="1" dirty="0">
                <a:solidFill>
                  <a:srgbClr val="7030A0"/>
                </a:solidFill>
                <a:latin typeface="Arial" charset="0"/>
              </a:rPr>
              <a:t>Meat  70 – 80%</a:t>
            </a:r>
          </a:p>
          <a:p>
            <a:pPr>
              <a:spcBef>
                <a:spcPct val="50000"/>
              </a:spcBef>
            </a:pPr>
            <a:endParaRPr lang="en-ZA" sz="2400" b="1" dirty="0">
              <a:solidFill>
                <a:srgbClr val="7030A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ZA" sz="2400" b="1" dirty="0">
                <a:solidFill>
                  <a:srgbClr val="7030A0"/>
                </a:solidFill>
                <a:latin typeface="Arial" charset="0"/>
              </a:rPr>
              <a:t>Wool 20 – 30%</a:t>
            </a:r>
            <a:endParaRPr lang="en-US" sz="2400" b="1" dirty="0">
              <a:solidFill>
                <a:srgbClr val="7030A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831</Words>
  <Application>Microsoft Office PowerPoint</Application>
  <PresentationFormat>On-screen Show (4:3)</PresentationFormat>
  <Paragraphs>326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Microsoft Office Excel 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Classification of the potential of the different breeds of sheep for fine wool and heavy lamb production</vt:lpstr>
      <vt:lpstr>Slide 19</vt:lpstr>
      <vt:lpstr>Slide 20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Cameron</dc:creator>
  <cp:lastModifiedBy>Cameron</cp:lastModifiedBy>
  <cp:revision>35</cp:revision>
  <dcterms:created xsi:type="dcterms:W3CDTF">2016-06-17T06:53:54Z</dcterms:created>
  <dcterms:modified xsi:type="dcterms:W3CDTF">2016-06-17T13:57:49Z</dcterms:modified>
</cp:coreProperties>
</file>